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68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40" r:id="rId3"/>
    <p:sldId id="347" r:id="rId4"/>
    <p:sldId id="2541" r:id="rId5"/>
    <p:sldId id="343" r:id="rId6"/>
    <p:sldId id="353" r:id="rId7"/>
    <p:sldId id="257" r:id="rId8"/>
    <p:sldId id="265" r:id="rId9"/>
    <p:sldId id="479" r:id="rId10"/>
    <p:sldId id="354" r:id="rId11"/>
    <p:sldId id="358" r:id="rId12"/>
    <p:sldId id="261" r:id="rId13"/>
    <p:sldId id="478" r:id="rId14"/>
    <p:sldId id="359" r:id="rId15"/>
    <p:sldId id="271" r:id="rId16"/>
    <p:sldId id="355" r:id="rId17"/>
    <p:sldId id="258" r:id="rId18"/>
    <p:sldId id="356" r:id="rId19"/>
    <p:sldId id="357" r:id="rId20"/>
    <p:sldId id="259" r:id="rId21"/>
    <p:sldId id="481" r:id="rId22"/>
    <p:sldId id="304" r:id="rId23"/>
    <p:sldId id="260" r:id="rId24"/>
    <p:sldId id="305" r:id="rId25"/>
    <p:sldId id="306" r:id="rId26"/>
    <p:sldId id="307" r:id="rId27"/>
    <p:sldId id="2523" r:id="rId28"/>
    <p:sldId id="292" r:id="rId29"/>
    <p:sldId id="269" r:id="rId30"/>
    <p:sldId id="293" r:id="rId31"/>
    <p:sldId id="294" r:id="rId32"/>
    <p:sldId id="295" r:id="rId33"/>
    <p:sldId id="270" r:id="rId34"/>
    <p:sldId id="272" r:id="rId35"/>
    <p:sldId id="278" r:id="rId36"/>
    <p:sldId id="273" r:id="rId37"/>
    <p:sldId id="279" r:id="rId38"/>
    <p:sldId id="480" r:id="rId39"/>
    <p:sldId id="274" r:id="rId40"/>
    <p:sldId id="275" r:id="rId41"/>
    <p:sldId id="276" r:id="rId42"/>
    <p:sldId id="2173" r:id="rId43"/>
    <p:sldId id="252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94054" y="1123133"/>
            <a:ext cx="4504690" cy="450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휴먼아미체"/>
                <a:cs typeface="휴먼아미체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41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agetoday.co.kr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w3.org/Style/CSS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3200" spc="27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</a:t>
            </a:r>
            <a:r>
              <a:rPr lang="ko-KR" altLang="en-US" sz="3200" spc="-66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1" spc="-2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기본개념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5998" y="1995915"/>
            <a:ext cx="70853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스타일</a:t>
            </a:r>
            <a:r>
              <a:rPr sz="6000" b="1" spc="-48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340" dirty="0">
                <a:solidFill>
                  <a:srgbClr val="402E52"/>
                </a:solidFill>
                <a:latin typeface="나눔고딕 ExtraBold"/>
                <a:cs typeface="나눔고딕 ExtraBold"/>
              </a:rPr>
              <a:t>시트</a:t>
            </a:r>
            <a:r>
              <a:rPr sz="6000" b="1" spc="-34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(style</a:t>
            </a:r>
            <a:r>
              <a:rPr sz="6000" b="1" spc="-49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605" dirty="0">
                <a:solidFill>
                  <a:srgbClr val="402E52"/>
                </a:solidFill>
                <a:latin typeface="나눔고딕 ExtraBold"/>
                <a:cs typeface="나눔고딕 ExtraBold"/>
              </a:rPr>
              <a:t>sheet</a:t>
            </a:r>
            <a:r>
              <a:rPr sz="6000" b="1" spc="-6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)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22329"/>
            <a:ext cx="3959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시트(CSS)</a:t>
            </a:r>
            <a:r>
              <a:rPr sz="2800" b="1" spc="-15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정의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876" y="1026972"/>
            <a:ext cx="3551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스타일과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구분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6722" y="3701492"/>
            <a:ext cx="6600190" cy="17195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40"/>
              </a:spcBef>
            </a:pPr>
            <a:r>
              <a:rPr sz="3200" spc="994" dirty="0">
                <a:latin typeface="휴먼아미체"/>
                <a:cs typeface="휴먼아미체"/>
              </a:rPr>
              <a:t>이러</a:t>
            </a:r>
            <a:r>
              <a:rPr sz="3200" spc="1525" dirty="0">
                <a:latin typeface="휴먼아미체"/>
                <a:cs typeface="휴먼아미체"/>
              </a:rPr>
              <a:t>한</a:t>
            </a:r>
            <a:r>
              <a:rPr sz="3200" spc="1010" dirty="0">
                <a:latin typeface="휴먼아미체"/>
                <a:cs typeface="휴먼아미체"/>
              </a:rPr>
              <a:t>스</a:t>
            </a:r>
            <a:r>
              <a:rPr sz="3200" spc="990" dirty="0">
                <a:latin typeface="휴먼아미체"/>
                <a:cs typeface="휴먼아미체"/>
              </a:rPr>
              <a:t>타</a:t>
            </a:r>
            <a:r>
              <a:rPr sz="3200" spc="994" dirty="0">
                <a:latin typeface="휴먼아미체"/>
                <a:cs typeface="휴먼아미체"/>
              </a:rPr>
              <a:t>일</a:t>
            </a:r>
            <a:r>
              <a:rPr sz="3200" spc="1060" dirty="0">
                <a:latin typeface="휴먼아미체"/>
                <a:cs typeface="휴먼아미체"/>
              </a:rPr>
              <a:t>을</a:t>
            </a:r>
            <a:r>
              <a:rPr sz="3200" spc="-810" dirty="0">
                <a:latin typeface="휴먼아미체"/>
                <a:cs typeface="휴먼아미체"/>
              </a:rPr>
              <a:t> </a:t>
            </a:r>
            <a:r>
              <a:rPr sz="3200" spc="815" dirty="0">
                <a:latin typeface="휴먼아미체"/>
                <a:cs typeface="휴먼아미체"/>
              </a:rPr>
              <a:t>쉽게</a:t>
            </a:r>
            <a:r>
              <a:rPr sz="3200" spc="-810" dirty="0">
                <a:latin typeface="휴먼아미체"/>
                <a:cs typeface="휴먼아미체"/>
              </a:rPr>
              <a:t> </a:t>
            </a:r>
            <a:r>
              <a:rPr sz="3200" spc="800" dirty="0">
                <a:latin typeface="휴먼아미체"/>
                <a:cs typeface="휴먼아미체"/>
              </a:rPr>
              <a:t>제어할</a:t>
            </a:r>
            <a:r>
              <a:rPr sz="3200" spc="-785" dirty="0">
                <a:latin typeface="휴먼아미체"/>
                <a:cs typeface="휴먼아미체"/>
              </a:rPr>
              <a:t> </a:t>
            </a:r>
            <a:r>
              <a:rPr sz="3200" spc="1205" dirty="0">
                <a:latin typeface="휴먼아미체"/>
                <a:cs typeface="휴먼아미체"/>
              </a:rPr>
              <a:t>목적으로 </a:t>
            </a:r>
            <a:r>
              <a:rPr sz="3200" spc="1090" dirty="0">
                <a:latin typeface="휴먼아미체"/>
                <a:cs typeface="휴먼아미체"/>
              </a:rPr>
              <a:t>문서의</a:t>
            </a:r>
            <a:r>
              <a:rPr sz="3200" spc="-844" dirty="0">
                <a:latin typeface="휴먼아미체"/>
                <a:cs typeface="휴먼아미체"/>
              </a:rPr>
              <a:t> </a:t>
            </a:r>
            <a:r>
              <a:rPr sz="4000" b="1" spc="-285" dirty="0">
                <a:latin typeface="나눔고딕 ExtraBold"/>
                <a:cs typeface="나눔고딕 ExtraBold"/>
              </a:rPr>
              <a:t>특정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-300" dirty="0">
                <a:latin typeface="나눔고딕 ExtraBold"/>
                <a:cs typeface="나눔고딕 ExtraBold"/>
              </a:rPr>
              <a:t>위치나</a:t>
            </a:r>
            <a:r>
              <a:rPr sz="4000" b="1" spc="-400" dirty="0">
                <a:latin typeface="나눔고딕 ExtraBold"/>
                <a:cs typeface="나눔고딕 ExtraBold"/>
              </a:rPr>
              <a:t> </a:t>
            </a:r>
            <a:r>
              <a:rPr sz="4000" b="1" spc="-285" dirty="0">
                <a:latin typeface="나눔고딕 ExtraBold"/>
                <a:cs typeface="나눔고딕 ExtraBold"/>
              </a:rPr>
              <a:t>혹은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-365" dirty="0">
                <a:latin typeface="나눔고딕 ExtraBold"/>
                <a:cs typeface="나눔고딕 ExtraBold"/>
              </a:rPr>
              <a:t>별도의 </a:t>
            </a:r>
            <a:r>
              <a:rPr sz="4000" b="1" spc="-300" dirty="0">
                <a:latin typeface="나눔고딕 ExtraBold"/>
                <a:cs typeface="나눔고딕 ExtraBold"/>
              </a:rPr>
              <a:t>파일로</a:t>
            </a:r>
            <a:r>
              <a:rPr sz="4000" b="1" spc="-450" dirty="0">
                <a:latin typeface="나눔고딕 ExtraBold"/>
                <a:cs typeface="나눔고딕 ExtraBold"/>
              </a:rPr>
              <a:t> </a:t>
            </a:r>
            <a:r>
              <a:rPr sz="4000" b="1" spc="-300" dirty="0">
                <a:latin typeface="나눔고딕 ExtraBold"/>
                <a:cs typeface="나눔고딕 ExtraBold"/>
              </a:rPr>
              <a:t>스타일</a:t>
            </a:r>
            <a:r>
              <a:rPr sz="4000" b="1" spc="-405" dirty="0">
                <a:latin typeface="나눔고딕 ExtraBold"/>
                <a:cs typeface="나눔고딕 ExtraBold"/>
              </a:rPr>
              <a:t> </a:t>
            </a:r>
            <a:r>
              <a:rPr sz="4000" b="1" spc="-300" dirty="0">
                <a:latin typeface="나눔고딕 ExtraBold"/>
                <a:cs typeface="나눔고딕 ExtraBold"/>
              </a:rPr>
              <a:t>정보만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-310" dirty="0">
                <a:latin typeface="나눔고딕 ExtraBold"/>
                <a:cs typeface="나눔고딕 ExtraBold"/>
              </a:rPr>
              <a:t>모아놓은</a:t>
            </a:r>
            <a:r>
              <a:rPr sz="4000" b="1" spc="-405" dirty="0">
                <a:latin typeface="나눔고딕 ExtraBold"/>
                <a:cs typeface="나눔고딕 ExtraBold"/>
              </a:rPr>
              <a:t> </a:t>
            </a:r>
            <a:r>
              <a:rPr sz="4000" b="1" spc="-50" dirty="0">
                <a:latin typeface="나눔고딕 ExtraBold"/>
                <a:cs typeface="나눔고딕 ExtraBold"/>
              </a:rPr>
              <a:t>것</a:t>
            </a:r>
            <a:endParaRPr sz="4000">
              <a:latin typeface="나눔고딕 ExtraBold"/>
              <a:cs typeface="나눔고딕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196" y="6542849"/>
            <a:ext cx="3769995" cy="240029"/>
          </a:xfrm>
          <a:custGeom>
            <a:avLst/>
            <a:gdLst/>
            <a:ahLst/>
            <a:cxnLst/>
            <a:rect l="l" t="t" r="r" b="b"/>
            <a:pathLst>
              <a:path w="3769995" h="240029">
                <a:moveTo>
                  <a:pt x="3650005" y="0"/>
                </a:moveTo>
                <a:lnTo>
                  <a:pt x="119748" y="0"/>
                </a:lnTo>
                <a:lnTo>
                  <a:pt x="73134" y="9411"/>
                </a:lnTo>
                <a:lnTo>
                  <a:pt x="35071" y="35075"/>
                </a:lnTo>
                <a:lnTo>
                  <a:pt x="9409" y="73139"/>
                </a:lnTo>
                <a:lnTo>
                  <a:pt x="0" y="119748"/>
                </a:lnTo>
                <a:lnTo>
                  <a:pt x="9409" y="166357"/>
                </a:lnTo>
                <a:lnTo>
                  <a:pt x="35071" y="204420"/>
                </a:lnTo>
                <a:lnTo>
                  <a:pt x="73134" y="230085"/>
                </a:lnTo>
                <a:lnTo>
                  <a:pt x="119748" y="239496"/>
                </a:lnTo>
                <a:lnTo>
                  <a:pt x="3650005" y="239496"/>
                </a:lnTo>
                <a:lnTo>
                  <a:pt x="3696614" y="230085"/>
                </a:lnTo>
                <a:lnTo>
                  <a:pt x="3734677" y="204420"/>
                </a:lnTo>
                <a:lnTo>
                  <a:pt x="3760342" y="166357"/>
                </a:lnTo>
                <a:lnTo>
                  <a:pt x="3769753" y="119748"/>
                </a:lnTo>
                <a:lnTo>
                  <a:pt x="3760342" y="73139"/>
                </a:lnTo>
                <a:lnTo>
                  <a:pt x="3734677" y="35075"/>
                </a:lnTo>
                <a:lnTo>
                  <a:pt x="3696614" y="9411"/>
                </a:lnTo>
                <a:lnTo>
                  <a:pt x="3650005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4" y="6546207"/>
            <a:ext cx="3326129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스타일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시트</a:t>
            </a:r>
            <a:r>
              <a:rPr sz="1050" spc="-19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작성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18624" y="5799404"/>
            <a:ext cx="1024890" cy="1059180"/>
            <a:chOff x="3218624" y="5799404"/>
            <a:chExt cx="1024890" cy="10591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624" y="5799404"/>
              <a:ext cx="919010" cy="9062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3728" y="6427070"/>
              <a:ext cx="519404" cy="43092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304" y="2393645"/>
            <a:ext cx="919017" cy="90625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33350" y="4116416"/>
            <a:ext cx="919480" cy="2644775"/>
            <a:chOff x="133350" y="4116416"/>
            <a:chExt cx="919480" cy="26447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40608D-DF9E-870E-FD45-3523D510FBF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70" y="379710"/>
            <a:ext cx="11525426" cy="6478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15" y="1306604"/>
            <a:ext cx="11351895" cy="2153154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775"/>
              </a:spcBef>
            </a:pPr>
            <a:r>
              <a:rPr sz="2400" spc="880" dirty="0" err="1">
                <a:latin typeface="휴먼아미체"/>
                <a:cs typeface="휴먼아미체"/>
              </a:rPr>
              <a:t>스타일은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적용하는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대상과</a:t>
            </a:r>
            <a:r>
              <a:rPr sz="3200" b="1" spc="-2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위치에</a:t>
            </a:r>
            <a:r>
              <a:rPr sz="3200" b="1" spc="-204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따라서</a:t>
            </a:r>
            <a:r>
              <a:rPr sz="3200" b="1" spc="-21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395" dirty="0">
                <a:solidFill>
                  <a:srgbClr val="0D0D0D"/>
                </a:solidFill>
                <a:latin typeface="나눔고딕 ExtraBold"/>
                <a:cs typeface="나눔고딕 ExtraBold"/>
              </a:rPr>
              <a:t>분류</a:t>
            </a:r>
            <a:r>
              <a:rPr sz="2400" spc="395" dirty="0">
                <a:solidFill>
                  <a:srgbClr val="0D0D0D"/>
                </a:solidFill>
                <a:latin typeface="휴먼아미체"/>
                <a:cs typeface="휴먼아미체"/>
              </a:rPr>
              <a:t>되어질</a:t>
            </a:r>
            <a:r>
              <a:rPr sz="2400" spc="-459" dirty="0">
                <a:solidFill>
                  <a:srgbClr val="0D0D0D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860" dirty="0">
                <a:latin typeface="휴먼아미체"/>
                <a:cs typeface="휴먼아미체"/>
              </a:rPr>
              <a:t>문서의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특정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태그에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모두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적용되는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태그</a:t>
            </a:r>
            <a:r>
              <a:rPr sz="3200" b="1" spc="-17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 </a:t>
            </a:r>
            <a:r>
              <a:rPr sz="3200" b="1" dirty="0">
                <a:solidFill>
                  <a:srgbClr val="FF0000"/>
                </a:solidFill>
                <a:latin typeface="나눔고딕 ExtraBold"/>
                <a:cs typeface="나눔고딕 ExtraBold"/>
              </a:rPr>
              <a:t>스타일</a:t>
            </a:r>
            <a:r>
              <a:rPr sz="2400" dirty="0">
                <a:latin typeface="휴먼아미체"/>
                <a:cs typeface="휴먼아미체"/>
              </a:rPr>
              <a:t>과</a:t>
            </a:r>
            <a:r>
              <a:rPr sz="2400" spc="-47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안의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특정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부분에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25" dirty="0">
                <a:latin typeface="나눔고딕 ExtraBold"/>
                <a:cs typeface="나눔고딕 ExtraBold"/>
              </a:rPr>
              <a:t>적용</a:t>
            </a:r>
            <a:endParaRPr sz="3200" dirty="0">
              <a:latin typeface="나눔고딕 ExtraBold"/>
              <a:cs typeface="나눔고딕 ExtraBold"/>
            </a:endParaRPr>
          </a:p>
          <a:p>
            <a:pPr marL="431800">
              <a:lnSpc>
                <a:spcPct val="100000"/>
              </a:lnSpc>
            </a:pPr>
            <a:r>
              <a:rPr sz="2400" spc="905" dirty="0">
                <a:latin typeface="휴먼아미체"/>
                <a:cs typeface="휴먼아미체"/>
              </a:rPr>
              <a:t>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solidFill>
                  <a:srgbClr val="FF0000"/>
                </a:solidFill>
                <a:latin typeface="나눔고딕 ExtraBold"/>
                <a:cs typeface="나눔고딕 ExtraBold"/>
              </a:rPr>
              <a:t>클래스</a:t>
            </a:r>
            <a:r>
              <a:rPr sz="3200" b="1" spc="-210" dirty="0">
                <a:solidFill>
                  <a:srgbClr val="FF0000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25" dirty="0">
                <a:solidFill>
                  <a:srgbClr val="FF0000"/>
                </a:solidFill>
                <a:latin typeface="나눔고딕 ExtraBold"/>
                <a:cs typeface="나눔고딕 ExtraBold"/>
              </a:rPr>
              <a:t>스타일</a:t>
            </a:r>
            <a:r>
              <a:rPr sz="2400" spc="125" dirty="0">
                <a:latin typeface="휴먼아미체"/>
                <a:cs typeface="휴먼아미체"/>
              </a:rPr>
              <a:t>로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나눌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있다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565" dirty="0">
                <a:latin typeface="휴먼아미체"/>
                <a:cs typeface="휴먼아미체"/>
              </a:rPr>
              <a:t>또한</a:t>
            </a:r>
            <a:r>
              <a:rPr sz="2400" spc="565" dirty="0">
                <a:latin typeface="한컴산뜻돋움"/>
                <a:cs typeface="한컴산뜻돋움"/>
              </a:rPr>
              <a:t>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시트가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위치하는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3200" b="1" spc="-180" dirty="0">
                <a:latin typeface="나눔고딕 ExtraBold"/>
                <a:cs typeface="나눔고딕 ExtraBold"/>
              </a:rPr>
              <a:t>내부</a:t>
            </a:r>
            <a:r>
              <a:rPr sz="3200" b="1" spc="-21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시트와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밖에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위치하는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외부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나눌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22251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4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2499" y="6546207"/>
            <a:ext cx="305689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스타일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시트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8766" y="6541325"/>
            <a:ext cx="219417" cy="2194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2595" y="6427076"/>
            <a:ext cx="519404" cy="4309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5115" y="2076918"/>
            <a:ext cx="3184525" cy="2613025"/>
            <a:chOff x="25115" y="2076918"/>
            <a:chExt cx="3184525" cy="2613025"/>
          </a:xfrm>
        </p:grpSpPr>
        <p:sp>
          <p:nvSpPr>
            <p:cNvPr id="12" name="object 12"/>
            <p:cNvSpPr/>
            <p:nvPr/>
          </p:nvSpPr>
          <p:spPr>
            <a:xfrm>
              <a:off x="661563" y="2142360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20" h="2547620">
                  <a:moveTo>
                    <a:pt x="1273784" y="0"/>
                  </a:moveTo>
                  <a:lnTo>
                    <a:pt x="1226030" y="878"/>
                  </a:lnTo>
                  <a:lnTo>
                    <a:pt x="1178720" y="3493"/>
                  </a:lnTo>
                  <a:lnTo>
                    <a:pt x="1131884" y="7814"/>
                  </a:lnTo>
                  <a:lnTo>
                    <a:pt x="1085554" y="13811"/>
                  </a:lnTo>
                  <a:lnTo>
                    <a:pt x="1039759" y="21451"/>
                  </a:lnTo>
                  <a:lnTo>
                    <a:pt x="994531" y="30705"/>
                  </a:lnTo>
                  <a:lnTo>
                    <a:pt x="949901" y="41542"/>
                  </a:lnTo>
                  <a:lnTo>
                    <a:pt x="905899" y="53930"/>
                  </a:lnTo>
                  <a:lnTo>
                    <a:pt x="862556" y="67840"/>
                  </a:lnTo>
                  <a:lnTo>
                    <a:pt x="819902" y="83240"/>
                  </a:lnTo>
                  <a:lnTo>
                    <a:pt x="777970" y="100100"/>
                  </a:lnTo>
                  <a:lnTo>
                    <a:pt x="736789" y="118388"/>
                  </a:lnTo>
                  <a:lnTo>
                    <a:pt x="696390" y="138075"/>
                  </a:lnTo>
                  <a:lnTo>
                    <a:pt x="656805" y="159128"/>
                  </a:lnTo>
                  <a:lnTo>
                    <a:pt x="618063" y="181519"/>
                  </a:lnTo>
                  <a:lnTo>
                    <a:pt x="580195" y="205214"/>
                  </a:lnTo>
                  <a:lnTo>
                    <a:pt x="543233" y="230185"/>
                  </a:lnTo>
                  <a:lnTo>
                    <a:pt x="507208" y="256399"/>
                  </a:lnTo>
                  <a:lnTo>
                    <a:pt x="472149" y="283827"/>
                  </a:lnTo>
                  <a:lnTo>
                    <a:pt x="438088" y="312438"/>
                  </a:lnTo>
                  <a:lnTo>
                    <a:pt x="405056" y="342200"/>
                  </a:lnTo>
                  <a:lnTo>
                    <a:pt x="373083" y="373083"/>
                  </a:lnTo>
                  <a:lnTo>
                    <a:pt x="342200" y="405056"/>
                  </a:lnTo>
                  <a:lnTo>
                    <a:pt x="312438" y="438088"/>
                  </a:lnTo>
                  <a:lnTo>
                    <a:pt x="283827" y="472149"/>
                  </a:lnTo>
                  <a:lnTo>
                    <a:pt x="256399" y="507208"/>
                  </a:lnTo>
                  <a:lnTo>
                    <a:pt x="230185" y="543233"/>
                  </a:lnTo>
                  <a:lnTo>
                    <a:pt x="205214" y="580195"/>
                  </a:lnTo>
                  <a:lnTo>
                    <a:pt x="181519" y="618063"/>
                  </a:lnTo>
                  <a:lnTo>
                    <a:pt x="159128" y="656805"/>
                  </a:lnTo>
                  <a:lnTo>
                    <a:pt x="138075" y="696390"/>
                  </a:lnTo>
                  <a:lnTo>
                    <a:pt x="118388" y="736789"/>
                  </a:lnTo>
                  <a:lnTo>
                    <a:pt x="100100" y="777970"/>
                  </a:lnTo>
                  <a:lnTo>
                    <a:pt x="83240" y="819902"/>
                  </a:lnTo>
                  <a:lnTo>
                    <a:pt x="67840" y="862556"/>
                  </a:lnTo>
                  <a:lnTo>
                    <a:pt x="53930" y="905899"/>
                  </a:lnTo>
                  <a:lnTo>
                    <a:pt x="41542" y="949901"/>
                  </a:lnTo>
                  <a:lnTo>
                    <a:pt x="30705" y="994531"/>
                  </a:lnTo>
                  <a:lnTo>
                    <a:pt x="21451" y="1039759"/>
                  </a:lnTo>
                  <a:lnTo>
                    <a:pt x="13811" y="1085554"/>
                  </a:lnTo>
                  <a:lnTo>
                    <a:pt x="7814" y="1131884"/>
                  </a:lnTo>
                  <a:lnTo>
                    <a:pt x="3493" y="1178720"/>
                  </a:lnTo>
                  <a:lnTo>
                    <a:pt x="878" y="1226030"/>
                  </a:lnTo>
                  <a:lnTo>
                    <a:pt x="0" y="1273784"/>
                  </a:lnTo>
                  <a:lnTo>
                    <a:pt x="878" y="1321538"/>
                  </a:lnTo>
                  <a:lnTo>
                    <a:pt x="3493" y="1368848"/>
                  </a:lnTo>
                  <a:lnTo>
                    <a:pt x="7814" y="1415684"/>
                  </a:lnTo>
                  <a:lnTo>
                    <a:pt x="13811" y="1462015"/>
                  </a:lnTo>
                  <a:lnTo>
                    <a:pt x="21451" y="1507809"/>
                  </a:lnTo>
                  <a:lnTo>
                    <a:pt x="30705" y="1553037"/>
                  </a:lnTo>
                  <a:lnTo>
                    <a:pt x="41542" y="1597668"/>
                  </a:lnTo>
                  <a:lnTo>
                    <a:pt x="53930" y="1641670"/>
                  </a:lnTo>
                  <a:lnTo>
                    <a:pt x="67840" y="1685013"/>
                  </a:lnTo>
                  <a:lnTo>
                    <a:pt x="83240" y="1727666"/>
                  </a:lnTo>
                  <a:lnTo>
                    <a:pt x="100100" y="1769598"/>
                  </a:lnTo>
                  <a:lnTo>
                    <a:pt x="118388" y="1810779"/>
                  </a:lnTo>
                  <a:lnTo>
                    <a:pt x="138075" y="1851178"/>
                  </a:lnTo>
                  <a:lnTo>
                    <a:pt x="159128" y="1890764"/>
                  </a:lnTo>
                  <a:lnTo>
                    <a:pt x="181519" y="1929506"/>
                  </a:lnTo>
                  <a:lnTo>
                    <a:pt x="205214" y="1967373"/>
                  </a:lnTo>
                  <a:lnTo>
                    <a:pt x="230185" y="2004335"/>
                  </a:lnTo>
                  <a:lnTo>
                    <a:pt x="256399" y="2040361"/>
                  </a:lnTo>
                  <a:lnTo>
                    <a:pt x="283827" y="2075420"/>
                  </a:lnTo>
                  <a:lnTo>
                    <a:pt x="312438" y="2109481"/>
                  </a:lnTo>
                  <a:lnTo>
                    <a:pt x="342200" y="2142514"/>
                  </a:lnTo>
                  <a:lnTo>
                    <a:pt x="373083" y="2174487"/>
                  </a:lnTo>
                  <a:lnTo>
                    <a:pt x="405056" y="2205370"/>
                  </a:lnTo>
                  <a:lnTo>
                    <a:pt x="438088" y="2235133"/>
                  </a:lnTo>
                  <a:lnTo>
                    <a:pt x="472149" y="2263743"/>
                  </a:lnTo>
                  <a:lnTo>
                    <a:pt x="507208" y="2291171"/>
                  </a:lnTo>
                  <a:lnTo>
                    <a:pt x="543233" y="2317386"/>
                  </a:lnTo>
                  <a:lnTo>
                    <a:pt x="580195" y="2342357"/>
                  </a:lnTo>
                  <a:lnTo>
                    <a:pt x="618063" y="2366053"/>
                  </a:lnTo>
                  <a:lnTo>
                    <a:pt x="656805" y="2388444"/>
                  </a:lnTo>
                  <a:lnTo>
                    <a:pt x="696390" y="2409498"/>
                  </a:lnTo>
                  <a:lnTo>
                    <a:pt x="736789" y="2429185"/>
                  </a:lnTo>
                  <a:lnTo>
                    <a:pt x="777970" y="2447474"/>
                  </a:lnTo>
                  <a:lnTo>
                    <a:pt x="819902" y="2464334"/>
                  </a:lnTo>
                  <a:lnTo>
                    <a:pt x="862556" y="2479734"/>
                  </a:lnTo>
                  <a:lnTo>
                    <a:pt x="905899" y="2493645"/>
                  </a:lnTo>
                  <a:lnTo>
                    <a:pt x="949901" y="2506034"/>
                  </a:lnTo>
                  <a:lnTo>
                    <a:pt x="994531" y="2516871"/>
                  </a:lnTo>
                  <a:lnTo>
                    <a:pt x="1039759" y="2526126"/>
                  </a:lnTo>
                  <a:lnTo>
                    <a:pt x="1085554" y="2533767"/>
                  </a:lnTo>
                  <a:lnTo>
                    <a:pt x="1131884" y="2539764"/>
                  </a:lnTo>
                  <a:lnTo>
                    <a:pt x="1178720" y="2544086"/>
                  </a:lnTo>
                  <a:lnTo>
                    <a:pt x="1226030" y="2546702"/>
                  </a:lnTo>
                  <a:lnTo>
                    <a:pt x="1273784" y="2547581"/>
                  </a:lnTo>
                  <a:lnTo>
                    <a:pt x="1321539" y="2546690"/>
                  </a:lnTo>
                  <a:lnTo>
                    <a:pt x="1368850" y="2544075"/>
                  </a:lnTo>
                  <a:lnTo>
                    <a:pt x="1415686" y="2539754"/>
                  </a:lnTo>
                  <a:lnTo>
                    <a:pt x="1462018" y="2533758"/>
                  </a:lnTo>
                  <a:lnTo>
                    <a:pt x="1507813" y="2526117"/>
                  </a:lnTo>
                  <a:lnTo>
                    <a:pt x="1553042" y="2516863"/>
                  </a:lnTo>
                  <a:lnTo>
                    <a:pt x="1597673" y="2506026"/>
                  </a:lnTo>
                  <a:lnTo>
                    <a:pt x="1641675" y="2493638"/>
                  </a:lnTo>
                  <a:lnTo>
                    <a:pt x="1685019" y="2479728"/>
                  </a:lnTo>
                  <a:lnTo>
                    <a:pt x="1727673" y="2464328"/>
                  </a:lnTo>
                  <a:lnTo>
                    <a:pt x="1769606" y="2447468"/>
                  </a:lnTo>
                  <a:lnTo>
                    <a:pt x="1810787" y="2429180"/>
                  </a:lnTo>
                  <a:lnTo>
                    <a:pt x="1851186" y="2409493"/>
                  </a:lnTo>
                  <a:lnTo>
                    <a:pt x="1890772" y="2388440"/>
                  </a:lnTo>
                  <a:lnTo>
                    <a:pt x="1929515" y="2366050"/>
                  </a:lnTo>
                  <a:lnTo>
                    <a:pt x="1967382" y="2342354"/>
                  </a:lnTo>
                  <a:lnTo>
                    <a:pt x="2004344" y="2317383"/>
                  </a:lnTo>
                  <a:lnTo>
                    <a:pt x="2040370" y="2291169"/>
                  </a:lnTo>
                  <a:lnTo>
                    <a:pt x="2075429" y="2263741"/>
                  </a:lnTo>
                  <a:lnTo>
                    <a:pt x="2109491" y="2235131"/>
                  </a:lnTo>
                  <a:lnTo>
                    <a:pt x="2142523" y="2205369"/>
                  </a:lnTo>
                  <a:lnTo>
                    <a:pt x="2174497" y="2174486"/>
                  </a:lnTo>
                  <a:lnTo>
                    <a:pt x="2205380" y="2142512"/>
                  </a:lnTo>
                  <a:lnTo>
                    <a:pt x="2235142" y="2109480"/>
                  </a:lnTo>
                  <a:lnTo>
                    <a:pt x="2263753" y="2075419"/>
                  </a:lnTo>
                  <a:lnTo>
                    <a:pt x="2291181" y="2040360"/>
                  </a:lnTo>
                  <a:lnTo>
                    <a:pt x="2317395" y="2004335"/>
                  </a:lnTo>
                  <a:lnTo>
                    <a:pt x="2342366" y="1967373"/>
                  </a:lnTo>
                  <a:lnTo>
                    <a:pt x="2366062" y="1929506"/>
                  </a:lnTo>
                  <a:lnTo>
                    <a:pt x="2388452" y="1890764"/>
                  </a:lnTo>
                  <a:lnTo>
                    <a:pt x="2409506" y="1851178"/>
                  </a:lnTo>
                  <a:lnTo>
                    <a:pt x="2429192" y="1810779"/>
                  </a:lnTo>
                  <a:lnTo>
                    <a:pt x="2447481" y="1769598"/>
                  </a:lnTo>
                  <a:lnTo>
                    <a:pt x="2464341" y="1727666"/>
                  </a:lnTo>
                  <a:lnTo>
                    <a:pt x="2479741" y="1685013"/>
                  </a:lnTo>
                  <a:lnTo>
                    <a:pt x="2493650" y="1641670"/>
                  </a:lnTo>
                  <a:lnTo>
                    <a:pt x="2506039" y="1597668"/>
                  </a:lnTo>
                  <a:lnTo>
                    <a:pt x="2516876" y="1553037"/>
                  </a:lnTo>
                  <a:lnTo>
                    <a:pt x="2526130" y="1507809"/>
                  </a:lnTo>
                  <a:lnTo>
                    <a:pt x="2533770" y="1462014"/>
                  </a:lnTo>
                  <a:lnTo>
                    <a:pt x="2539766" y="1415684"/>
                  </a:lnTo>
                  <a:lnTo>
                    <a:pt x="2544088" y="1368848"/>
                  </a:lnTo>
                  <a:lnTo>
                    <a:pt x="2546703" y="1321538"/>
                  </a:lnTo>
                  <a:lnTo>
                    <a:pt x="2547581" y="1273784"/>
                  </a:lnTo>
                  <a:lnTo>
                    <a:pt x="2546703" y="1226030"/>
                  </a:lnTo>
                  <a:lnTo>
                    <a:pt x="2544088" y="1178720"/>
                  </a:lnTo>
                  <a:lnTo>
                    <a:pt x="2539766" y="1131884"/>
                  </a:lnTo>
                  <a:lnTo>
                    <a:pt x="2533770" y="1085554"/>
                  </a:lnTo>
                  <a:lnTo>
                    <a:pt x="2526130" y="1039759"/>
                  </a:lnTo>
                  <a:lnTo>
                    <a:pt x="2516876" y="994531"/>
                  </a:lnTo>
                  <a:lnTo>
                    <a:pt x="2506039" y="949901"/>
                  </a:lnTo>
                  <a:lnTo>
                    <a:pt x="2493650" y="905899"/>
                  </a:lnTo>
                  <a:lnTo>
                    <a:pt x="2479741" y="862556"/>
                  </a:lnTo>
                  <a:lnTo>
                    <a:pt x="2464341" y="819902"/>
                  </a:lnTo>
                  <a:lnTo>
                    <a:pt x="2447481" y="777970"/>
                  </a:lnTo>
                  <a:lnTo>
                    <a:pt x="2429192" y="736789"/>
                  </a:lnTo>
                  <a:lnTo>
                    <a:pt x="2409506" y="696390"/>
                  </a:lnTo>
                  <a:lnTo>
                    <a:pt x="2388452" y="656805"/>
                  </a:lnTo>
                  <a:lnTo>
                    <a:pt x="2366062" y="618063"/>
                  </a:lnTo>
                  <a:lnTo>
                    <a:pt x="2342366" y="580195"/>
                  </a:lnTo>
                  <a:lnTo>
                    <a:pt x="2317395" y="543233"/>
                  </a:lnTo>
                  <a:lnTo>
                    <a:pt x="2291181" y="507208"/>
                  </a:lnTo>
                  <a:lnTo>
                    <a:pt x="2263753" y="472149"/>
                  </a:lnTo>
                  <a:lnTo>
                    <a:pt x="2235142" y="438088"/>
                  </a:lnTo>
                  <a:lnTo>
                    <a:pt x="2205380" y="405056"/>
                  </a:lnTo>
                  <a:lnTo>
                    <a:pt x="2174497" y="373083"/>
                  </a:lnTo>
                  <a:lnTo>
                    <a:pt x="2142523" y="342200"/>
                  </a:lnTo>
                  <a:lnTo>
                    <a:pt x="2109491" y="312438"/>
                  </a:lnTo>
                  <a:lnTo>
                    <a:pt x="2075429" y="283827"/>
                  </a:lnTo>
                  <a:lnTo>
                    <a:pt x="2040370" y="256399"/>
                  </a:lnTo>
                  <a:lnTo>
                    <a:pt x="2004344" y="230185"/>
                  </a:lnTo>
                  <a:lnTo>
                    <a:pt x="1967382" y="205214"/>
                  </a:lnTo>
                  <a:lnTo>
                    <a:pt x="1929515" y="181519"/>
                  </a:lnTo>
                  <a:lnTo>
                    <a:pt x="1890772" y="159128"/>
                  </a:lnTo>
                  <a:lnTo>
                    <a:pt x="1851186" y="138075"/>
                  </a:lnTo>
                  <a:lnTo>
                    <a:pt x="1810787" y="118388"/>
                  </a:lnTo>
                  <a:lnTo>
                    <a:pt x="1769606" y="100100"/>
                  </a:lnTo>
                  <a:lnTo>
                    <a:pt x="1727673" y="83240"/>
                  </a:lnTo>
                  <a:lnTo>
                    <a:pt x="1685019" y="67840"/>
                  </a:lnTo>
                  <a:lnTo>
                    <a:pt x="1641675" y="53930"/>
                  </a:lnTo>
                  <a:lnTo>
                    <a:pt x="1597673" y="41542"/>
                  </a:lnTo>
                  <a:lnTo>
                    <a:pt x="1553042" y="30705"/>
                  </a:lnTo>
                  <a:lnTo>
                    <a:pt x="1507813" y="21451"/>
                  </a:lnTo>
                  <a:lnTo>
                    <a:pt x="1462018" y="13811"/>
                  </a:lnTo>
                  <a:lnTo>
                    <a:pt x="1415686" y="7814"/>
                  </a:lnTo>
                  <a:lnTo>
                    <a:pt x="1368850" y="3493"/>
                  </a:lnTo>
                  <a:lnTo>
                    <a:pt x="1321539" y="878"/>
                  </a:lnTo>
                  <a:lnTo>
                    <a:pt x="1273784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115" y="2076918"/>
              <a:ext cx="1442085" cy="1515110"/>
            </a:xfrm>
            <a:custGeom>
              <a:avLst/>
              <a:gdLst/>
              <a:ahLst/>
              <a:cxnLst/>
              <a:rect l="l" t="t" r="r" b="b"/>
              <a:pathLst>
                <a:path w="1442085" h="1515110">
                  <a:moveTo>
                    <a:pt x="721004" y="0"/>
                  </a:moveTo>
                  <a:lnTo>
                    <a:pt x="673598" y="1611"/>
                  </a:lnTo>
                  <a:lnTo>
                    <a:pt x="627011" y="6378"/>
                  </a:lnTo>
                  <a:lnTo>
                    <a:pt x="581338" y="14201"/>
                  </a:lnTo>
                  <a:lnTo>
                    <a:pt x="536673" y="24980"/>
                  </a:lnTo>
                  <a:lnTo>
                    <a:pt x="493112" y="38616"/>
                  </a:lnTo>
                  <a:lnTo>
                    <a:pt x="450750" y="55008"/>
                  </a:lnTo>
                  <a:lnTo>
                    <a:pt x="409682" y="74057"/>
                  </a:lnTo>
                  <a:lnTo>
                    <a:pt x="370002" y="95663"/>
                  </a:lnTo>
                  <a:lnTo>
                    <a:pt x="331807" y="119726"/>
                  </a:lnTo>
                  <a:lnTo>
                    <a:pt x="295190" y="146146"/>
                  </a:lnTo>
                  <a:lnTo>
                    <a:pt x="260247" y="174824"/>
                  </a:lnTo>
                  <a:lnTo>
                    <a:pt x="227072" y="205660"/>
                  </a:lnTo>
                  <a:lnTo>
                    <a:pt x="195762" y="238554"/>
                  </a:lnTo>
                  <a:lnTo>
                    <a:pt x="166410" y="273405"/>
                  </a:lnTo>
                  <a:lnTo>
                    <a:pt x="139113" y="310116"/>
                  </a:lnTo>
                  <a:lnTo>
                    <a:pt x="113964" y="348584"/>
                  </a:lnTo>
                  <a:lnTo>
                    <a:pt x="91059" y="388711"/>
                  </a:lnTo>
                  <a:lnTo>
                    <a:pt x="70493" y="430398"/>
                  </a:lnTo>
                  <a:lnTo>
                    <a:pt x="52360" y="473543"/>
                  </a:lnTo>
                  <a:lnTo>
                    <a:pt x="36757" y="518047"/>
                  </a:lnTo>
                  <a:lnTo>
                    <a:pt x="23778" y="563811"/>
                  </a:lnTo>
                  <a:lnTo>
                    <a:pt x="13517" y="610735"/>
                  </a:lnTo>
                  <a:lnTo>
                    <a:pt x="6071" y="658718"/>
                  </a:lnTo>
                  <a:lnTo>
                    <a:pt x="1533" y="707662"/>
                  </a:lnTo>
                  <a:lnTo>
                    <a:pt x="0" y="757466"/>
                  </a:lnTo>
                  <a:lnTo>
                    <a:pt x="1533" y="807269"/>
                  </a:lnTo>
                  <a:lnTo>
                    <a:pt x="6071" y="856213"/>
                  </a:lnTo>
                  <a:lnTo>
                    <a:pt x="13517" y="904197"/>
                  </a:lnTo>
                  <a:lnTo>
                    <a:pt x="23778" y="951121"/>
                  </a:lnTo>
                  <a:lnTo>
                    <a:pt x="36757" y="996885"/>
                  </a:lnTo>
                  <a:lnTo>
                    <a:pt x="52360" y="1041390"/>
                  </a:lnTo>
                  <a:lnTo>
                    <a:pt x="70493" y="1084536"/>
                  </a:lnTo>
                  <a:lnTo>
                    <a:pt x="91059" y="1126223"/>
                  </a:lnTo>
                  <a:lnTo>
                    <a:pt x="113964" y="1166351"/>
                  </a:lnTo>
                  <a:lnTo>
                    <a:pt x="139113" y="1204820"/>
                  </a:lnTo>
                  <a:lnTo>
                    <a:pt x="166410" y="1241531"/>
                  </a:lnTo>
                  <a:lnTo>
                    <a:pt x="195762" y="1276384"/>
                  </a:lnTo>
                  <a:lnTo>
                    <a:pt x="227072" y="1309278"/>
                  </a:lnTo>
                  <a:lnTo>
                    <a:pt x="260247" y="1340114"/>
                  </a:lnTo>
                  <a:lnTo>
                    <a:pt x="295190" y="1368793"/>
                  </a:lnTo>
                  <a:lnTo>
                    <a:pt x="331807" y="1395214"/>
                  </a:lnTo>
                  <a:lnTo>
                    <a:pt x="370002" y="1419278"/>
                  </a:lnTo>
                  <a:lnTo>
                    <a:pt x="409682" y="1440885"/>
                  </a:lnTo>
                  <a:lnTo>
                    <a:pt x="450750" y="1459934"/>
                  </a:lnTo>
                  <a:lnTo>
                    <a:pt x="493112" y="1476327"/>
                  </a:lnTo>
                  <a:lnTo>
                    <a:pt x="536673" y="1489963"/>
                  </a:lnTo>
                  <a:lnTo>
                    <a:pt x="581338" y="1500743"/>
                  </a:lnTo>
                  <a:lnTo>
                    <a:pt x="627011" y="1508566"/>
                  </a:lnTo>
                  <a:lnTo>
                    <a:pt x="673598" y="1513333"/>
                  </a:lnTo>
                  <a:lnTo>
                    <a:pt x="721004" y="1514944"/>
                  </a:lnTo>
                  <a:lnTo>
                    <a:pt x="768410" y="1513333"/>
                  </a:lnTo>
                  <a:lnTo>
                    <a:pt x="814997" y="1508566"/>
                  </a:lnTo>
                  <a:lnTo>
                    <a:pt x="860670" y="1500743"/>
                  </a:lnTo>
                  <a:lnTo>
                    <a:pt x="905335" y="1489963"/>
                  </a:lnTo>
                  <a:lnTo>
                    <a:pt x="948896" y="1476327"/>
                  </a:lnTo>
                  <a:lnTo>
                    <a:pt x="991258" y="1459934"/>
                  </a:lnTo>
                  <a:lnTo>
                    <a:pt x="1032326" y="1440885"/>
                  </a:lnTo>
                  <a:lnTo>
                    <a:pt x="1072005" y="1419278"/>
                  </a:lnTo>
                  <a:lnTo>
                    <a:pt x="1110201" y="1395214"/>
                  </a:lnTo>
                  <a:lnTo>
                    <a:pt x="1146818" y="1368793"/>
                  </a:lnTo>
                  <a:lnTo>
                    <a:pt x="1181761" y="1340114"/>
                  </a:lnTo>
                  <a:lnTo>
                    <a:pt x="1214935" y="1309278"/>
                  </a:lnTo>
                  <a:lnTo>
                    <a:pt x="1246246" y="1276384"/>
                  </a:lnTo>
                  <a:lnTo>
                    <a:pt x="1275597" y="1241531"/>
                  </a:lnTo>
                  <a:lnTo>
                    <a:pt x="1302895" y="1204820"/>
                  </a:lnTo>
                  <a:lnTo>
                    <a:pt x="1328044" y="1166351"/>
                  </a:lnTo>
                  <a:lnTo>
                    <a:pt x="1350949" y="1126223"/>
                  </a:lnTo>
                  <a:lnTo>
                    <a:pt x="1371515" y="1084536"/>
                  </a:lnTo>
                  <a:lnTo>
                    <a:pt x="1389647" y="1041390"/>
                  </a:lnTo>
                  <a:lnTo>
                    <a:pt x="1405251" y="996885"/>
                  </a:lnTo>
                  <a:lnTo>
                    <a:pt x="1418230" y="951121"/>
                  </a:lnTo>
                  <a:lnTo>
                    <a:pt x="1428491" y="904197"/>
                  </a:lnTo>
                  <a:lnTo>
                    <a:pt x="1435937" y="856213"/>
                  </a:lnTo>
                  <a:lnTo>
                    <a:pt x="1440475" y="807269"/>
                  </a:lnTo>
                  <a:lnTo>
                    <a:pt x="1442008" y="757466"/>
                  </a:lnTo>
                  <a:lnTo>
                    <a:pt x="1440475" y="707662"/>
                  </a:lnTo>
                  <a:lnTo>
                    <a:pt x="1435937" y="658718"/>
                  </a:lnTo>
                  <a:lnTo>
                    <a:pt x="1428491" y="610735"/>
                  </a:lnTo>
                  <a:lnTo>
                    <a:pt x="1418230" y="563811"/>
                  </a:lnTo>
                  <a:lnTo>
                    <a:pt x="1405251" y="518047"/>
                  </a:lnTo>
                  <a:lnTo>
                    <a:pt x="1389647" y="473543"/>
                  </a:lnTo>
                  <a:lnTo>
                    <a:pt x="1371515" y="430398"/>
                  </a:lnTo>
                  <a:lnTo>
                    <a:pt x="1350949" y="388711"/>
                  </a:lnTo>
                  <a:lnTo>
                    <a:pt x="1328044" y="348584"/>
                  </a:lnTo>
                  <a:lnTo>
                    <a:pt x="1302895" y="310116"/>
                  </a:lnTo>
                  <a:lnTo>
                    <a:pt x="1275597" y="273405"/>
                  </a:lnTo>
                  <a:lnTo>
                    <a:pt x="1246246" y="238554"/>
                  </a:lnTo>
                  <a:lnTo>
                    <a:pt x="1214935" y="205660"/>
                  </a:lnTo>
                  <a:lnTo>
                    <a:pt x="1181761" y="174824"/>
                  </a:lnTo>
                  <a:lnTo>
                    <a:pt x="1146818" y="146146"/>
                  </a:lnTo>
                  <a:lnTo>
                    <a:pt x="1110201" y="119726"/>
                  </a:lnTo>
                  <a:lnTo>
                    <a:pt x="1072005" y="95663"/>
                  </a:lnTo>
                  <a:lnTo>
                    <a:pt x="1032326" y="74057"/>
                  </a:lnTo>
                  <a:lnTo>
                    <a:pt x="991258" y="55008"/>
                  </a:lnTo>
                  <a:lnTo>
                    <a:pt x="948896" y="38616"/>
                  </a:lnTo>
                  <a:lnTo>
                    <a:pt x="905335" y="24980"/>
                  </a:lnTo>
                  <a:lnTo>
                    <a:pt x="860670" y="14201"/>
                  </a:lnTo>
                  <a:lnTo>
                    <a:pt x="814997" y="6378"/>
                  </a:lnTo>
                  <a:lnTo>
                    <a:pt x="768410" y="1611"/>
                  </a:lnTo>
                  <a:lnTo>
                    <a:pt x="72100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C8992-22EB-6B6C-0717-4DB8CCD3B8F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F36CA-941A-32E4-6BDF-0C8B0A1DCF7E}"/>
              </a:ext>
            </a:extLst>
          </p:cNvPr>
          <p:cNvSpPr txBox="1"/>
          <p:nvPr/>
        </p:nvSpPr>
        <p:spPr>
          <a:xfrm>
            <a:off x="330783" y="9881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시트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인라인</a:t>
            </a:r>
            <a:r>
              <a:rPr lang="en-US" altLang="ko-KR" b="1"/>
              <a:t> </a:t>
            </a:r>
            <a:r>
              <a:rPr lang="ko-KR" altLang="en-US" b="1"/>
              <a:t>스타일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1758975"/>
            <a:ext cx="99667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스타일 시트를 사용하지 않고 스타일을 적용할 대상에 직접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스타일을 적용하고 싶은 태그에 </a:t>
            </a:r>
            <a:r>
              <a:rPr lang="en-US" altLang="ko-KR" sz="1400"/>
              <a:t>style </a:t>
            </a:r>
            <a:r>
              <a:rPr lang="ko-KR" altLang="en-US" sz="1400"/>
              <a:t>속성을 사용해 </a:t>
            </a:r>
            <a:r>
              <a:rPr lang="en-US" altLang="ko-KR" sz="1400" b="1">
                <a:solidFill>
                  <a:srgbClr val="0070C0"/>
                </a:solidFill>
              </a:rPr>
              <a:t>style=“</a:t>
            </a:r>
            <a:r>
              <a:rPr lang="ko-KR" altLang="en-US" sz="1400" b="1">
                <a:solidFill>
                  <a:srgbClr val="0070C0"/>
                </a:solidFill>
              </a:rPr>
              <a:t>속성</a:t>
            </a:r>
            <a:r>
              <a:rPr lang="en-US" altLang="ko-KR" sz="1400" b="1">
                <a:solidFill>
                  <a:srgbClr val="0070C0"/>
                </a:solidFill>
              </a:rPr>
              <a:t>: </a:t>
            </a:r>
            <a:r>
              <a:rPr lang="ko-KR" altLang="en-US" sz="1400" b="1">
                <a:solidFill>
                  <a:srgbClr val="0070C0"/>
                </a:solidFill>
              </a:rPr>
              <a:t>속성 값</a:t>
            </a:r>
            <a:r>
              <a:rPr lang="en-US" altLang="ko-KR" sz="1400" b="1">
                <a:solidFill>
                  <a:srgbClr val="0070C0"/>
                </a:solidFill>
              </a:rPr>
              <a:t>;” </a:t>
            </a:r>
            <a:r>
              <a:rPr lang="ko-KR" altLang="en-US" sz="1400"/>
              <a:t>형태로 스타일 적용</a:t>
            </a:r>
            <a:endParaRPr lang="en-US" altLang="ko-KR" sz="1400"/>
          </a:p>
        </p:txBody>
      </p:sp>
      <p:sp>
        <p:nvSpPr>
          <p:cNvPr id="5" name="직사각형 4"/>
          <p:cNvSpPr/>
          <p:nvPr/>
        </p:nvSpPr>
        <p:spPr>
          <a:xfrm>
            <a:off x="5698920" y="3440745"/>
            <a:ext cx="47789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블루베리와 항산화 효능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2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blue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블루베리는 항산화제인 안토시아닌과 폴리페놀을 다량 포함하고 있습니다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 매사츄세츠 보스톤에 있는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USDA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노화에 관한 인류 영양 연구센터 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(the USDA Human Nutrition Research Center on Aging) </a:t>
            </a:r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의 자료에 의하면</a:t>
            </a:r>
          </a:p>
          <a:p>
            <a:r>
              <a:rPr lang="ko-KR" altLang="en-US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  블루베리는 과일 중에서 가장 항산화 작용이 뛰어난 과일이라고 합니다</a:t>
            </a:r>
            <a:r>
              <a:rPr lang="en-US" altLang="ko-KR" sz="12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.  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2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4" y="4011990"/>
            <a:ext cx="4219575" cy="12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1449E-3D24-48C2-B604-7A6C7913182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스타일과 스타일 시트</a:t>
            </a:r>
          </a:p>
        </p:txBody>
      </p:sp>
    </p:spTree>
    <p:extLst>
      <p:ext uri="{BB962C8B-B14F-4D97-AF65-F5344CB8AC3E}">
        <p14:creationId xmlns:p14="http://schemas.microsoft.com/office/powerpoint/2010/main" val="42371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내부스타일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1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06648" y="1521215"/>
            <a:ext cx="10810875" cy="4866012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431800" marR="5080">
              <a:lnSpc>
                <a:spcPct val="102099"/>
              </a:lnSpc>
              <a:spcBef>
                <a:spcPts val="1695"/>
              </a:spcBef>
            </a:pPr>
            <a:r>
              <a:rPr sz="2400" spc="780" dirty="0">
                <a:latin typeface="휴먼아미체"/>
                <a:cs typeface="휴먼아미체"/>
              </a:rPr>
              <a:t>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형식에서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b="1" spc="-10" dirty="0">
                <a:solidFill>
                  <a:srgbClr val="13213C"/>
                </a:solidFill>
                <a:latin typeface="나눔고딕 ExtraBold"/>
                <a:cs typeface="나눔고딕 ExtraBold"/>
              </a:rPr>
              <a:t>셀렉터</a:t>
            </a:r>
            <a:r>
              <a:rPr sz="3200" b="1" spc="-10" dirty="0">
                <a:solidFill>
                  <a:srgbClr val="13213C"/>
                </a:solidFill>
                <a:latin typeface="한컴산뜻돋움"/>
                <a:cs typeface="한컴산뜻돋움"/>
              </a:rPr>
              <a:t>(selector)</a:t>
            </a:r>
            <a:r>
              <a:rPr sz="2400" spc="-10" dirty="0">
                <a:latin typeface="휴먼아미체"/>
                <a:cs typeface="휴먼아미체"/>
              </a:rPr>
              <a:t>란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스타일이</a:t>
            </a:r>
            <a:r>
              <a:rPr sz="3200" b="1" spc="-19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어떤</a:t>
            </a:r>
            <a:r>
              <a:rPr sz="3200" b="1" spc="-18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요소에</a:t>
            </a:r>
            <a:r>
              <a:rPr sz="32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적용되는지</a:t>
            </a:r>
            <a:r>
              <a:rPr sz="2400" spc="-10" dirty="0">
                <a:latin typeface="휴먼아미체"/>
                <a:cs typeface="휴먼아미체"/>
              </a:rPr>
              <a:t>를 </a:t>
            </a:r>
            <a:r>
              <a:rPr sz="2400" spc="705" dirty="0">
                <a:latin typeface="휴먼아미체"/>
                <a:cs typeface="휴먼아미체"/>
              </a:rPr>
              <a:t>나타내는</a:t>
            </a:r>
            <a:r>
              <a:rPr sz="2400" spc="-475" dirty="0">
                <a:latin typeface="휴먼아미체"/>
                <a:cs typeface="휴먼아미체"/>
              </a:rPr>
              <a:t> </a:t>
            </a:r>
            <a:r>
              <a:rPr sz="2400" spc="530" dirty="0">
                <a:latin typeface="휴먼아미체"/>
                <a:cs typeface="휴먼아미체"/>
              </a:rPr>
              <a:t>것이다</a:t>
            </a:r>
            <a:r>
              <a:rPr sz="2400" spc="53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H1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태그에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적용할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만든다면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셀렉터가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H1</a:t>
            </a:r>
            <a:r>
              <a:rPr sz="2400" spc="254" dirty="0">
                <a:latin typeface="휴먼아미체"/>
                <a:cs typeface="휴먼아미체"/>
              </a:rPr>
              <a:t>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된다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371475">
              <a:lnSpc>
                <a:spcPct val="100000"/>
              </a:lnSpc>
            </a:pP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정의할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속성</a:t>
            </a:r>
            <a:r>
              <a:rPr sz="2400" spc="705" dirty="0">
                <a:latin typeface="한컴산뜻돋움"/>
                <a:cs typeface="한컴산뜻돋움"/>
              </a:rPr>
              <a:t>:</a:t>
            </a:r>
            <a:r>
              <a:rPr sz="2400" spc="705" dirty="0">
                <a:latin typeface="휴먼아미체"/>
                <a:cs typeface="휴먼아미체"/>
              </a:rPr>
              <a:t>속성값과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형식을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사용하며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속성을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정의할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때는 </a:t>
            </a:r>
            <a:r>
              <a:rPr sz="2400" spc="710" dirty="0">
                <a:latin typeface="휴먼아미체"/>
                <a:cs typeface="휴먼아미체"/>
              </a:rPr>
              <a:t>속성</a:t>
            </a:r>
            <a:r>
              <a:rPr sz="2400" spc="710" dirty="0">
                <a:latin typeface="한컴산뜻돋움"/>
                <a:cs typeface="한컴산뜻돋움"/>
              </a:rPr>
              <a:t>:</a:t>
            </a:r>
            <a:r>
              <a:rPr sz="2400" spc="710" dirty="0">
                <a:latin typeface="휴먼아미체"/>
                <a:cs typeface="휴먼아미체"/>
              </a:rPr>
              <a:t>속성값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쌍사이에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50" dirty="0">
                <a:solidFill>
                  <a:srgbClr val="FF0000"/>
                </a:solidFill>
                <a:latin typeface="휴먼아미체"/>
                <a:cs typeface="휴먼아미체"/>
              </a:rPr>
              <a:t>세미콜론</a:t>
            </a:r>
            <a:r>
              <a:rPr sz="2400" spc="550" dirty="0">
                <a:solidFill>
                  <a:srgbClr val="FF0000"/>
                </a:solidFill>
                <a:latin typeface="한컴산뜻돋움"/>
                <a:cs typeface="한컴산뜻돋움"/>
              </a:rPr>
              <a:t>(;)</a:t>
            </a:r>
            <a:r>
              <a:rPr sz="2400" spc="550" dirty="0">
                <a:latin typeface="휴먼아미체"/>
                <a:cs typeface="휴먼아미체"/>
              </a:rPr>
              <a:t>을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붙여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70" dirty="0">
                <a:latin typeface="휴먼아미체"/>
                <a:cs typeface="휴먼아미체"/>
              </a:rPr>
              <a:t>구분한다</a:t>
            </a:r>
            <a:r>
              <a:rPr sz="2400" spc="67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3760"/>
              </a:lnSpc>
            </a:pP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3200" b="1" spc="-1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3200" b="1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3200" b="1" spc="-1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3200" b="1" spc="-13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3200" b="1" spc="-1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3200" b="1" spc="-1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</a:t>
            </a:r>
            <a:r>
              <a:rPr sz="3200" b="1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3200" b="1" spc="-130" dirty="0">
                <a:solidFill>
                  <a:srgbClr val="001F5F"/>
                </a:solidFill>
                <a:latin typeface="나눔고딕 ExtraBold"/>
                <a:cs typeface="나눔고딕 ExtraBold"/>
              </a:rPr>
              <a:t>속성값</a:t>
            </a:r>
            <a:r>
              <a:rPr sz="3200" b="1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r>
              <a:rPr sz="3200" b="1" spc="-18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001F5F"/>
                </a:solidFill>
                <a:latin typeface="한컴산뜻돋움"/>
                <a:cs typeface="한컴산뜻돋움"/>
              </a:rPr>
              <a:t>...</a:t>
            </a:r>
            <a:r>
              <a:rPr sz="3200" b="1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같은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형식이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된다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한컴산뜻돋움"/>
              <a:cs typeface="한컴산뜻돋움"/>
            </a:endParaRPr>
          </a:p>
          <a:p>
            <a:pPr marL="431800" marR="118745" indent="-635">
              <a:lnSpc>
                <a:spcPct val="100000"/>
              </a:lnSpc>
            </a:pP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7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시트에서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b="1" spc="250" dirty="0">
                <a:latin typeface="나눔고딕 ExtraBold"/>
                <a:cs typeface="나눔고딕 ExtraBold"/>
              </a:rPr>
              <a:t>주석</a:t>
            </a:r>
            <a:r>
              <a:rPr sz="2400" spc="250" dirty="0">
                <a:latin typeface="휴먼아미체"/>
                <a:cs typeface="휴먼아미체"/>
              </a:rPr>
              <a:t>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나타내는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&lt;!--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--</a:t>
            </a:r>
            <a:r>
              <a:rPr sz="2400" spc="520" dirty="0">
                <a:latin typeface="한컴산뜻돋움"/>
                <a:cs typeface="한컴산뜻돋움"/>
              </a:rPr>
              <a:t>&gt;</a:t>
            </a:r>
            <a:r>
              <a:rPr sz="2400" spc="520" dirty="0">
                <a:latin typeface="휴먼아미체"/>
                <a:cs typeface="휴먼아미체"/>
              </a:rPr>
              <a:t>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지원하지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않는 </a:t>
            </a:r>
            <a:r>
              <a:rPr sz="2400" spc="850" dirty="0">
                <a:latin typeface="휴먼아미체"/>
                <a:cs typeface="휴먼아미체"/>
              </a:rPr>
              <a:t>브라우저일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경우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&lt;!--</a:t>
            </a:r>
            <a:r>
              <a:rPr sz="2400" spc="645" dirty="0">
                <a:latin typeface="휴먼아미체"/>
                <a:cs typeface="휴먼아미체"/>
              </a:rPr>
              <a:t>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--&gt;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사이의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내용을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무시하고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넘어가라고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알려주는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30" dirty="0">
                <a:latin typeface="휴먼아미체"/>
                <a:cs typeface="휴먼아미체"/>
              </a:rPr>
              <a:t>것이다</a:t>
            </a:r>
            <a:r>
              <a:rPr sz="2400" spc="530" dirty="0">
                <a:latin typeface="한컴산뜻돋움"/>
                <a:cs typeface="한컴산뜻돋움"/>
              </a:rPr>
              <a:t>.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지원하지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않는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브라우저에서는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주석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없을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경우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시트 </a:t>
            </a:r>
            <a:r>
              <a:rPr sz="2400" spc="865" dirty="0">
                <a:latin typeface="휴먼아미체"/>
                <a:cs typeface="휴먼아미체"/>
              </a:rPr>
              <a:t>내용을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소스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형태로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브라우저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창에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표시하게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된다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하지만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최근의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브라우저에서는 </a:t>
            </a:r>
            <a:r>
              <a:rPr sz="2400" spc="1035" dirty="0">
                <a:latin typeface="휴먼아미체"/>
                <a:cs typeface="휴먼아미체"/>
              </a:rPr>
              <a:t>모두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지원하기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주석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기호를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빼고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사용해도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무방하다</a:t>
            </a:r>
            <a:r>
              <a:rPr sz="2400" spc="5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85DA5-0D24-7D37-936F-1302A0BEA3B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54306-9DBF-95A7-92A2-9B87BA8D172C}"/>
              </a:ext>
            </a:extLst>
          </p:cNvPr>
          <p:cNvSpPr txBox="1"/>
          <p:nvPr/>
        </p:nvSpPr>
        <p:spPr>
          <a:xfrm>
            <a:off x="355599" y="947306"/>
            <a:ext cx="619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구조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1487" y="1312598"/>
            <a:ext cx="11078210" cy="2412199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00" spc="690" dirty="0" err="1">
                <a:latin typeface="휴먼아미체"/>
                <a:cs typeface="휴먼아미체"/>
              </a:rPr>
              <a:t>제대로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시트라면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정보를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90" dirty="0">
                <a:latin typeface="나눔고딕 ExtraBold"/>
                <a:cs typeface="나눔고딕 ExtraBold"/>
              </a:rPr>
              <a:t>한</a:t>
            </a:r>
            <a:r>
              <a:rPr sz="3200" b="1" spc="-16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곳에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모아두는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295" dirty="0">
                <a:latin typeface="나눔고딕 ExtraBold"/>
                <a:cs typeface="나눔고딕 ExtraBold"/>
              </a:rPr>
              <a:t>것</a:t>
            </a:r>
            <a:r>
              <a:rPr sz="2400" spc="295" dirty="0">
                <a:latin typeface="휴먼아미체"/>
                <a:cs typeface="휴먼아미체"/>
              </a:rPr>
              <a:t>이다</a:t>
            </a:r>
            <a:r>
              <a:rPr sz="2400" spc="29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080" indent="-635">
              <a:lnSpc>
                <a:spcPct val="100000"/>
              </a:lnSpc>
            </a:pP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정의할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경우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이것을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3200" b="1" spc="-130" dirty="0">
                <a:latin typeface="한컴산뜻돋움"/>
                <a:cs typeface="한컴산뜻돋움"/>
              </a:rPr>
              <a:t>‘</a:t>
            </a:r>
            <a:r>
              <a:rPr sz="3200" b="1" spc="-130" dirty="0">
                <a:latin typeface="나눔고딕 ExtraBold"/>
                <a:cs typeface="나눔고딕 ExtraBold"/>
              </a:rPr>
              <a:t>내부</a:t>
            </a:r>
            <a:r>
              <a:rPr sz="3200" b="1" spc="-16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스타일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265" dirty="0">
                <a:latin typeface="나눔고딕 ExtraBold"/>
                <a:cs typeface="나눔고딕 ExtraBold"/>
              </a:rPr>
              <a:t>시트</a:t>
            </a:r>
            <a:r>
              <a:rPr sz="3200" b="1" spc="265" dirty="0">
                <a:latin typeface="한컴산뜻돋움"/>
                <a:cs typeface="한컴산뜻돋움"/>
              </a:rPr>
              <a:t>’</a:t>
            </a:r>
            <a:r>
              <a:rPr sz="2400" spc="265" dirty="0">
                <a:latin typeface="휴먼아미체"/>
                <a:cs typeface="휴먼아미체"/>
              </a:rPr>
              <a:t>라고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하는데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3200" b="1" spc="-10" dirty="0">
                <a:latin typeface="한컴산뜻돋움"/>
                <a:cs typeface="한컴산뜻돋움"/>
              </a:rPr>
              <a:t>&lt;STYLE&gt;</a:t>
            </a:r>
            <a:r>
              <a:rPr sz="3200" b="1" spc="-175" dirty="0">
                <a:latin typeface="한컴산뜻돋움"/>
                <a:cs typeface="한컴산뜻돋움"/>
              </a:rPr>
              <a:t> </a:t>
            </a:r>
            <a:r>
              <a:rPr sz="3200" b="1" spc="225" dirty="0">
                <a:latin typeface="나눔고딕 ExtraBold"/>
                <a:cs typeface="나눔고딕 ExtraBold"/>
              </a:rPr>
              <a:t>태그</a:t>
            </a:r>
            <a:r>
              <a:rPr sz="2400" spc="225" dirty="0">
                <a:latin typeface="휴먼아미체"/>
                <a:cs typeface="휴먼아미체"/>
              </a:rPr>
              <a:t>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595" dirty="0">
                <a:latin typeface="휴먼아미체"/>
                <a:cs typeface="휴먼아미체"/>
              </a:rPr>
              <a:t>사용한다</a:t>
            </a:r>
            <a:r>
              <a:rPr sz="2400" spc="595" dirty="0">
                <a:latin typeface="한컴산뜻돋움"/>
                <a:cs typeface="한컴산뜻돋움"/>
              </a:rPr>
              <a:t>.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&lt;STYLE&gt;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태그와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&lt;/STYLE&gt;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사이에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  <a:spcBef>
                <a:spcPts val="80"/>
              </a:spcBef>
            </a:pP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모든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정보가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25" dirty="0">
                <a:latin typeface="휴먼아미체"/>
                <a:cs typeface="휴먼아미체"/>
              </a:rPr>
              <a:t>들어간다</a:t>
            </a:r>
            <a:r>
              <a:rPr sz="2400" spc="625" dirty="0">
                <a:latin typeface="한컴산뜻돋움"/>
                <a:cs typeface="한컴산뜻돋움"/>
              </a:rPr>
              <a:t>.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그리고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&lt;STYLE&gt;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반드시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&lt;HEAD&gt;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&lt;/HEAD&gt;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사이에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있어야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한다</a:t>
            </a:r>
            <a:r>
              <a:rPr sz="2400" spc="430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기본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형식은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같다</a:t>
            </a:r>
            <a:r>
              <a:rPr sz="2400" spc="4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3092894"/>
            <a:ext cx="11731757" cy="376510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3763" y="4175850"/>
            <a:ext cx="425513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&lt;STYLE&gt;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&lt;!-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-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555" dirty="0">
                <a:solidFill>
                  <a:srgbClr val="001F5F"/>
                </a:solidFill>
                <a:latin typeface="휴먼아미체"/>
                <a:cs typeface="휴먼아미체"/>
              </a:rPr>
              <a:t>셀렉터</a:t>
            </a:r>
            <a:r>
              <a:rPr sz="2200"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{</a:t>
            </a:r>
            <a:r>
              <a:rPr sz="22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825" dirty="0">
                <a:solidFill>
                  <a:srgbClr val="001F5F"/>
                </a:solidFill>
                <a:latin typeface="휴먼아미체"/>
                <a:cs typeface="휴먼아미체"/>
              </a:rPr>
              <a:t>속성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2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750" dirty="0">
                <a:solidFill>
                  <a:srgbClr val="001F5F"/>
                </a:solidFill>
                <a:latin typeface="휴먼아미체"/>
                <a:cs typeface="휴먼아미체"/>
              </a:rPr>
              <a:t>속성값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;</a:t>
            </a:r>
            <a:r>
              <a:rPr sz="2200" spc="-9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550" dirty="0">
                <a:solidFill>
                  <a:srgbClr val="001F5F"/>
                </a:solidFill>
                <a:latin typeface="휴먼아미체"/>
                <a:cs typeface="휴먼아미체"/>
              </a:rPr>
              <a:t>속성</a:t>
            </a:r>
            <a:r>
              <a:rPr sz="2200" spc="550" dirty="0">
                <a:solidFill>
                  <a:srgbClr val="001F5F"/>
                </a:solidFill>
                <a:latin typeface="한컴산뜻돋움"/>
                <a:cs typeface="한컴산뜻돋움"/>
              </a:rPr>
              <a:t>:</a:t>
            </a:r>
            <a:r>
              <a:rPr sz="22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750" dirty="0">
                <a:solidFill>
                  <a:srgbClr val="001F5F"/>
                </a:solidFill>
                <a:latin typeface="휴먼아미체"/>
                <a:cs typeface="휴먼아미체"/>
              </a:rPr>
              <a:t>속성값</a:t>
            </a:r>
            <a:r>
              <a:rPr sz="2200" spc="-40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}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--</a:t>
            </a:r>
            <a:r>
              <a:rPr sz="2200" spc="-5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&lt;/STYLE&gt;</a:t>
            </a:r>
            <a:endParaRPr sz="220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89739" y="5207455"/>
            <a:ext cx="1203960" cy="683895"/>
            <a:chOff x="5689739" y="5207455"/>
            <a:chExt cx="1203960" cy="6838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089" y="5213807"/>
              <a:ext cx="1190955" cy="6710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96089" y="5213805"/>
              <a:ext cx="1191260" cy="671195"/>
            </a:xfrm>
            <a:custGeom>
              <a:avLst/>
              <a:gdLst/>
              <a:ahLst/>
              <a:cxnLst/>
              <a:rect l="l" t="t" r="r" b="b"/>
              <a:pathLst>
                <a:path w="1191259" h="671195">
                  <a:moveTo>
                    <a:pt x="0" y="335521"/>
                  </a:moveTo>
                  <a:lnTo>
                    <a:pt x="3637" y="285939"/>
                  </a:lnTo>
                  <a:lnTo>
                    <a:pt x="14205" y="238617"/>
                  </a:lnTo>
                  <a:lnTo>
                    <a:pt x="31183" y="194072"/>
                  </a:lnTo>
                  <a:lnTo>
                    <a:pt x="54053" y="152825"/>
                  </a:lnTo>
                  <a:lnTo>
                    <a:pt x="82296" y="115393"/>
                  </a:lnTo>
                  <a:lnTo>
                    <a:pt x="115393" y="82296"/>
                  </a:lnTo>
                  <a:lnTo>
                    <a:pt x="152825" y="54053"/>
                  </a:lnTo>
                  <a:lnTo>
                    <a:pt x="194072" y="31183"/>
                  </a:lnTo>
                  <a:lnTo>
                    <a:pt x="238617" y="14205"/>
                  </a:lnTo>
                  <a:lnTo>
                    <a:pt x="285939" y="3637"/>
                  </a:lnTo>
                  <a:lnTo>
                    <a:pt x="335521" y="0"/>
                  </a:lnTo>
                  <a:lnTo>
                    <a:pt x="855433" y="0"/>
                  </a:lnTo>
                  <a:lnTo>
                    <a:pt x="905015" y="3637"/>
                  </a:lnTo>
                  <a:lnTo>
                    <a:pt x="952337" y="14205"/>
                  </a:lnTo>
                  <a:lnTo>
                    <a:pt x="996882" y="31183"/>
                  </a:lnTo>
                  <a:lnTo>
                    <a:pt x="1038129" y="54053"/>
                  </a:lnTo>
                  <a:lnTo>
                    <a:pt x="1075561" y="82296"/>
                  </a:lnTo>
                  <a:lnTo>
                    <a:pt x="1108658" y="115393"/>
                  </a:lnTo>
                  <a:lnTo>
                    <a:pt x="1136901" y="152825"/>
                  </a:lnTo>
                  <a:lnTo>
                    <a:pt x="1159771" y="194072"/>
                  </a:lnTo>
                  <a:lnTo>
                    <a:pt x="1176749" y="238617"/>
                  </a:lnTo>
                  <a:lnTo>
                    <a:pt x="1187317" y="285939"/>
                  </a:lnTo>
                  <a:lnTo>
                    <a:pt x="1190955" y="335521"/>
                  </a:lnTo>
                  <a:lnTo>
                    <a:pt x="1187317" y="385102"/>
                  </a:lnTo>
                  <a:lnTo>
                    <a:pt x="1176749" y="432425"/>
                  </a:lnTo>
                  <a:lnTo>
                    <a:pt x="1159771" y="476969"/>
                  </a:lnTo>
                  <a:lnTo>
                    <a:pt x="1136901" y="518217"/>
                  </a:lnTo>
                  <a:lnTo>
                    <a:pt x="1108658" y="555648"/>
                  </a:lnTo>
                  <a:lnTo>
                    <a:pt x="1075561" y="588745"/>
                  </a:lnTo>
                  <a:lnTo>
                    <a:pt x="1038129" y="616988"/>
                  </a:lnTo>
                  <a:lnTo>
                    <a:pt x="996882" y="639858"/>
                  </a:lnTo>
                  <a:lnTo>
                    <a:pt x="952337" y="656837"/>
                  </a:lnTo>
                  <a:lnTo>
                    <a:pt x="905015" y="667404"/>
                  </a:lnTo>
                  <a:lnTo>
                    <a:pt x="855433" y="671042"/>
                  </a:lnTo>
                  <a:lnTo>
                    <a:pt x="335521" y="671042"/>
                  </a:lnTo>
                  <a:lnTo>
                    <a:pt x="285939" y="667404"/>
                  </a:lnTo>
                  <a:lnTo>
                    <a:pt x="238617" y="656837"/>
                  </a:lnTo>
                  <a:lnTo>
                    <a:pt x="194072" y="639858"/>
                  </a:lnTo>
                  <a:lnTo>
                    <a:pt x="152825" y="616988"/>
                  </a:lnTo>
                  <a:lnTo>
                    <a:pt x="115393" y="588745"/>
                  </a:lnTo>
                  <a:lnTo>
                    <a:pt x="82296" y="555648"/>
                  </a:lnTo>
                  <a:lnTo>
                    <a:pt x="54053" y="518217"/>
                  </a:lnTo>
                  <a:lnTo>
                    <a:pt x="31183" y="476969"/>
                  </a:lnTo>
                  <a:lnTo>
                    <a:pt x="14205" y="432425"/>
                  </a:lnTo>
                  <a:lnTo>
                    <a:pt x="3637" y="385102"/>
                  </a:lnTo>
                  <a:lnTo>
                    <a:pt x="0" y="335521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3439" y="5300992"/>
              <a:ext cx="795019" cy="5206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33947" y="5378914"/>
            <a:ext cx="383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한컴산뜻돋움"/>
                <a:cs typeface="한컴산뜻돋움"/>
              </a:rPr>
              <a:t>h1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79919" y="5207455"/>
            <a:ext cx="4399280" cy="683895"/>
            <a:chOff x="6979919" y="5207455"/>
            <a:chExt cx="4399280" cy="68389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8777" y="5213807"/>
              <a:ext cx="4202353" cy="6710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28780" y="5213805"/>
              <a:ext cx="4202430" cy="671195"/>
            </a:xfrm>
            <a:custGeom>
              <a:avLst/>
              <a:gdLst/>
              <a:ahLst/>
              <a:cxnLst/>
              <a:rect l="l" t="t" r="r" b="b"/>
              <a:pathLst>
                <a:path w="4202430" h="671195">
                  <a:moveTo>
                    <a:pt x="0" y="335521"/>
                  </a:moveTo>
                  <a:lnTo>
                    <a:pt x="3637" y="285939"/>
                  </a:lnTo>
                  <a:lnTo>
                    <a:pt x="14205" y="238617"/>
                  </a:lnTo>
                  <a:lnTo>
                    <a:pt x="31183" y="194072"/>
                  </a:lnTo>
                  <a:lnTo>
                    <a:pt x="54053" y="152825"/>
                  </a:lnTo>
                  <a:lnTo>
                    <a:pt x="82296" y="115393"/>
                  </a:lnTo>
                  <a:lnTo>
                    <a:pt x="115393" y="82296"/>
                  </a:lnTo>
                  <a:lnTo>
                    <a:pt x="152825" y="54053"/>
                  </a:lnTo>
                  <a:lnTo>
                    <a:pt x="194072" y="31183"/>
                  </a:lnTo>
                  <a:lnTo>
                    <a:pt x="238617" y="14205"/>
                  </a:lnTo>
                  <a:lnTo>
                    <a:pt x="285939" y="3637"/>
                  </a:lnTo>
                  <a:lnTo>
                    <a:pt x="335521" y="0"/>
                  </a:lnTo>
                  <a:lnTo>
                    <a:pt x="3866832" y="0"/>
                  </a:lnTo>
                  <a:lnTo>
                    <a:pt x="3916411" y="3637"/>
                  </a:lnTo>
                  <a:lnTo>
                    <a:pt x="3963731" y="14205"/>
                  </a:lnTo>
                  <a:lnTo>
                    <a:pt x="4008275" y="31183"/>
                  </a:lnTo>
                  <a:lnTo>
                    <a:pt x="4049522" y="54053"/>
                  </a:lnTo>
                  <a:lnTo>
                    <a:pt x="4086953" y="82296"/>
                  </a:lnTo>
                  <a:lnTo>
                    <a:pt x="4120050" y="115393"/>
                  </a:lnTo>
                  <a:lnTo>
                    <a:pt x="4148293" y="152825"/>
                  </a:lnTo>
                  <a:lnTo>
                    <a:pt x="4171163" y="194072"/>
                  </a:lnTo>
                  <a:lnTo>
                    <a:pt x="4188140" y="238617"/>
                  </a:lnTo>
                  <a:lnTo>
                    <a:pt x="4198706" y="285939"/>
                  </a:lnTo>
                  <a:lnTo>
                    <a:pt x="4202341" y="335521"/>
                  </a:lnTo>
                  <a:lnTo>
                    <a:pt x="4198715" y="385102"/>
                  </a:lnTo>
                  <a:lnTo>
                    <a:pt x="4188147" y="432425"/>
                  </a:lnTo>
                  <a:lnTo>
                    <a:pt x="4171167" y="476969"/>
                  </a:lnTo>
                  <a:lnTo>
                    <a:pt x="4148296" y="518217"/>
                  </a:lnTo>
                  <a:lnTo>
                    <a:pt x="4120052" y="555648"/>
                  </a:lnTo>
                  <a:lnTo>
                    <a:pt x="4086954" y="588745"/>
                  </a:lnTo>
                  <a:lnTo>
                    <a:pt x="4049522" y="616988"/>
                  </a:lnTo>
                  <a:lnTo>
                    <a:pt x="4008275" y="639858"/>
                  </a:lnTo>
                  <a:lnTo>
                    <a:pt x="3963731" y="656837"/>
                  </a:lnTo>
                  <a:lnTo>
                    <a:pt x="3916411" y="667404"/>
                  </a:lnTo>
                  <a:lnTo>
                    <a:pt x="3866832" y="671042"/>
                  </a:lnTo>
                  <a:lnTo>
                    <a:pt x="335521" y="671042"/>
                  </a:lnTo>
                  <a:lnTo>
                    <a:pt x="285939" y="667404"/>
                  </a:lnTo>
                  <a:lnTo>
                    <a:pt x="238617" y="656837"/>
                  </a:lnTo>
                  <a:lnTo>
                    <a:pt x="194072" y="639858"/>
                  </a:lnTo>
                  <a:lnTo>
                    <a:pt x="152825" y="616988"/>
                  </a:lnTo>
                  <a:lnTo>
                    <a:pt x="115393" y="588745"/>
                  </a:lnTo>
                  <a:lnTo>
                    <a:pt x="82296" y="555648"/>
                  </a:lnTo>
                  <a:lnTo>
                    <a:pt x="54053" y="518217"/>
                  </a:lnTo>
                  <a:lnTo>
                    <a:pt x="31183" y="476969"/>
                  </a:lnTo>
                  <a:lnTo>
                    <a:pt x="14205" y="432425"/>
                  </a:lnTo>
                  <a:lnTo>
                    <a:pt x="3637" y="385102"/>
                  </a:lnTo>
                  <a:lnTo>
                    <a:pt x="0" y="335521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919" y="5270499"/>
              <a:ext cx="574039" cy="520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7079" y="5270499"/>
              <a:ext cx="1813547" cy="520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3759" y="5270499"/>
              <a:ext cx="1158240" cy="520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119" y="5270499"/>
              <a:ext cx="614680" cy="5207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2920" y="5270499"/>
              <a:ext cx="1986267" cy="5206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24458" y="4893895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Selector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0280" y="4757758"/>
            <a:ext cx="4025900" cy="145542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70"/>
              </a:spcBef>
              <a:tabLst>
                <a:tab pos="2138045" algn="l"/>
              </a:tabLst>
            </a:pPr>
            <a:r>
              <a:rPr sz="1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Declaration</a:t>
            </a:r>
            <a:r>
              <a:rPr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	</a:t>
            </a:r>
            <a:r>
              <a:rPr sz="1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Declaration</a:t>
            </a:r>
            <a:endParaRPr sz="1800">
              <a:latin typeface="한컴산뜻돋움"/>
              <a:cs typeface="한컴산뜻돋움"/>
            </a:endParaRPr>
          </a:p>
          <a:p>
            <a:pPr marL="51435">
              <a:lnSpc>
                <a:spcPct val="100000"/>
              </a:lnSpc>
              <a:spcBef>
                <a:spcPts val="1430"/>
              </a:spcBef>
            </a:pP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{color:blue;</a:t>
            </a:r>
            <a:r>
              <a:rPr sz="2400" b="1" spc="-90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font-size:12px;}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  <a:tabLst>
                <a:tab pos="2014220" algn="l"/>
                <a:tab pos="3250565" algn="l"/>
              </a:tabLst>
            </a:pPr>
            <a:r>
              <a:rPr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Property</a:t>
            </a:r>
            <a:r>
              <a:rPr sz="1800" spc="3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Value</a:t>
            </a:r>
            <a:r>
              <a:rPr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	</a:t>
            </a:r>
            <a:r>
              <a:rPr sz="1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Property</a:t>
            </a:r>
            <a:r>
              <a:rPr sz="1800" dirty="0">
                <a:solidFill>
                  <a:srgbClr val="001F5F"/>
                </a:solidFill>
                <a:latin typeface="한컴산뜻돋움"/>
                <a:cs typeface="한컴산뜻돋움"/>
              </a:rPr>
              <a:t>	</a:t>
            </a:r>
            <a:r>
              <a:rPr sz="1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Value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A814D-9AC3-371B-1939-ABD61AD4B12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43D3FC-EB3D-DF72-8E8E-4336B20A73AB}"/>
              </a:ext>
            </a:extLst>
          </p:cNvPr>
          <p:cNvSpPr txBox="1"/>
          <p:nvPr/>
        </p:nvSpPr>
        <p:spPr>
          <a:xfrm>
            <a:off x="306648" y="9389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lang="ko-KR" altLang="en-US"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구조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0161"/>
            <a:ext cx="10524166" cy="64778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898412"/>
            <a:ext cx="4000500" cy="4959985"/>
            <a:chOff x="0" y="1898412"/>
            <a:chExt cx="4000500" cy="4959985"/>
          </a:xfrm>
        </p:grpSpPr>
        <p:sp>
          <p:nvSpPr>
            <p:cNvPr id="5" name="object 5"/>
            <p:cNvSpPr/>
            <p:nvPr/>
          </p:nvSpPr>
          <p:spPr>
            <a:xfrm>
              <a:off x="230196" y="6542845"/>
              <a:ext cx="3664585" cy="218440"/>
            </a:xfrm>
            <a:custGeom>
              <a:avLst/>
              <a:gdLst/>
              <a:ahLst/>
              <a:cxnLst/>
              <a:rect l="l" t="t" r="r" b="b"/>
              <a:pathLst>
                <a:path w="3664585" h="218440">
                  <a:moveTo>
                    <a:pt x="3555301" y="0"/>
                  </a:moveTo>
                  <a:lnTo>
                    <a:pt x="108953" y="0"/>
                  </a:lnTo>
                  <a:lnTo>
                    <a:pt x="66544" y="8562"/>
                  </a:lnTo>
                  <a:lnTo>
                    <a:pt x="31911" y="31911"/>
                  </a:lnTo>
                  <a:lnTo>
                    <a:pt x="8562" y="66544"/>
                  </a:lnTo>
                  <a:lnTo>
                    <a:pt x="0" y="108953"/>
                  </a:lnTo>
                  <a:lnTo>
                    <a:pt x="8562" y="151360"/>
                  </a:lnTo>
                  <a:lnTo>
                    <a:pt x="31911" y="185988"/>
                  </a:lnTo>
                  <a:lnTo>
                    <a:pt x="66544" y="209333"/>
                  </a:lnTo>
                  <a:lnTo>
                    <a:pt x="108953" y="217893"/>
                  </a:lnTo>
                  <a:lnTo>
                    <a:pt x="3555301" y="217893"/>
                  </a:lnTo>
                  <a:lnTo>
                    <a:pt x="3597710" y="209333"/>
                  </a:lnTo>
                  <a:lnTo>
                    <a:pt x="3632342" y="185988"/>
                  </a:lnTo>
                  <a:lnTo>
                    <a:pt x="3655692" y="151360"/>
                  </a:lnTo>
                  <a:lnTo>
                    <a:pt x="3664254" y="108953"/>
                  </a:lnTo>
                  <a:lnTo>
                    <a:pt x="3655692" y="66544"/>
                  </a:lnTo>
                  <a:lnTo>
                    <a:pt x="3632342" y="31911"/>
                  </a:lnTo>
                  <a:lnTo>
                    <a:pt x="3597710" y="8562"/>
                  </a:lnTo>
                  <a:lnTo>
                    <a:pt x="3555301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10" y="1898412"/>
              <a:ext cx="919019" cy="9062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27789"/>
              <a:ext cx="786218" cy="9062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2342" y="2899013"/>
              <a:ext cx="232918" cy="23291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6137" y="1488637"/>
            <a:ext cx="11176635" cy="5254644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6000" b="1" spc="-155" dirty="0" err="1">
                <a:solidFill>
                  <a:srgbClr val="5F4679"/>
                </a:solidFill>
                <a:latin typeface="나눔고딕 ExtraBold"/>
                <a:cs typeface="나눔고딕 ExtraBold"/>
              </a:rPr>
              <a:t>스타일</a:t>
            </a:r>
            <a:r>
              <a:rPr sz="6000" b="1" spc="-48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340" dirty="0">
                <a:solidFill>
                  <a:srgbClr val="402E52"/>
                </a:solidFill>
                <a:latin typeface="나눔고딕 ExtraBold"/>
                <a:cs typeface="나눔고딕 ExtraBold"/>
              </a:rPr>
              <a:t>시트</a:t>
            </a:r>
            <a:r>
              <a:rPr sz="6000" b="1" spc="-34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(style</a:t>
            </a:r>
            <a:r>
              <a:rPr sz="6000" b="1" spc="-49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6000" b="1" spc="-605" dirty="0">
                <a:solidFill>
                  <a:srgbClr val="402E52"/>
                </a:solidFill>
                <a:latin typeface="나눔고딕 ExtraBold"/>
                <a:cs typeface="나눔고딕 ExtraBold"/>
              </a:rPr>
              <a:t>sheet</a:t>
            </a:r>
            <a:r>
              <a:rPr sz="6000" b="1" spc="-6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)</a:t>
            </a:r>
            <a:endParaRPr sz="6000" dirty="0">
              <a:latin typeface="나눔고딕 ExtraBold"/>
              <a:cs typeface="나눔고딕 ExtraBold"/>
            </a:endParaRPr>
          </a:p>
          <a:p>
            <a:pPr marL="2679700" marR="711835">
              <a:lnSpc>
                <a:spcPct val="100000"/>
              </a:lnSpc>
              <a:spcBef>
                <a:spcPts val="2490"/>
              </a:spcBef>
            </a:pP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시트라는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이름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앞에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305" dirty="0">
                <a:latin typeface="휴먼아미체"/>
                <a:cs typeface="휴먼아미체"/>
              </a:rPr>
              <a:t>캐스캐이딩</a:t>
            </a:r>
            <a:r>
              <a:rPr sz="2400" spc="305" dirty="0">
                <a:latin typeface="한컴산뜻돋움"/>
                <a:cs typeface="한컴산뜻돋움"/>
              </a:rPr>
              <a:t>(cascading)</a:t>
            </a:r>
            <a:r>
              <a:rPr sz="2400" spc="305" dirty="0">
                <a:latin typeface="휴먼아미체"/>
                <a:cs typeface="휴먼아미체"/>
              </a:rPr>
              <a:t>이라는 </a:t>
            </a:r>
            <a:r>
              <a:rPr sz="2400" spc="944" dirty="0">
                <a:latin typeface="휴먼아미체"/>
                <a:cs typeface="휴먼아미체"/>
              </a:rPr>
              <a:t>용어를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붙여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캐스캐이딩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휴먼아미체"/>
                <a:cs typeface="휴먼아미체"/>
              </a:rPr>
              <a:t>시트</a:t>
            </a:r>
            <a:r>
              <a:rPr sz="2400" spc="140" dirty="0">
                <a:latin typeface="한컴산뜻돋움"/>
                <a:cs typeface="한컴산뜻돋움"/>
              </a:rPr>
              <a:t>(</a:t>
            </a:r>
            <a:r>
              <a:rPr sz="2400" spc="140" dirty="0">
                <a:solidFill>
                  <a:srgbClr val="FF0000"/>
                </a:solidFill>
                <a:latin typeface="한컴산뜻돋움"/>
                <a:cs typeface="한컴산뜻돋움"/>
              </a:rPr>
              <a:t>C</a:t>
            </a:r>
            <a:r>
              <a:rPr sz="2400" spc="140" dirty="0">
                <a:solidFill>
                  <a:srgbClr val="00AFEF"/>
                </a:solidFill>
                <a:latin typeface="한컴산뜻돋움"/>
                <a:cs typeface="한컴산뜻돋움"/>
              </a:rPr>
              <a:t>ascading</a:t>
            </a:r>
            <a:r>
              <a:rPr sz="2400" spc="-8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tyle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heet</a:t>
            </a:r>
            <a:r>
              <a:rPr sz="2400" spc="-10" dirty="0">
                <a:latin typeface="한컴산뜻돋움"/>
                <a:cs typeface="한컴산뜻돋움"/>
              </a:rPr>
              <a:t>),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340" dirty="0">
                <a:solidFill>
                  <a:srgbClr val="FF0000"/>
                </a:solidFill>
                <a:latin typeface="한컴산뜻돋움"/>
                <a:cs typeface="한컴산뜻돋움"/>
              </a:rPr>
              <a:t>CSS</a:t>
            </a:r>
            <a:r>
              <a:rPr sz="2400" spc="340" dirty="0">
                <a:latin typeface="휴먼아미체"/>
                <a:cs typeface="휴먼아미체"/>
              </a:rPr>
              <a:t>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분야가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5" dirty="0">
                <a:latin typeface="휴먼아미체"/>
                <a:cs typeface="휴먼아미체"/>
              </a:rPr>
              <a:t>생겨났고</a:t>
            </a:r>
            <a:endParaRPr sz="2400" dirty="0">
              <a:latin typeface="휴먼아미체"/>
              <a:cs typeface="휴먼아미체"/>
            </a:endParaRPr>
          </a:p>
          <a:p>
            <a:pPr marL="2680335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이것이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우리가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흔히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얘기하는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8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스타일시트</a:t>
            </a:r>
            <a:r>
              <a:rPr sz="2400" spc="80" dirty="0">
                <a:latin typeface="휴먼아미체"/>
                <a:cs typeface="휴먼아미체"/>
              </a:rPr>
              <a:t>이다</a:t>
            </a:r>
            <a:r>
              <a:rPr sz="2400" spc="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50" dirty="0">
              <a:latin typeface="한컴산뜻돋움"/>
              <a:cs typeface="한컴산뜻돋움"/>
            </a:endParaRPr>
          </a:p>
          <a:p>
            <a:pPr marL="1727200" marR="501650" indent="-63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HTML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문서에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대한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시트가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등장하기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전에는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문서의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모양을 </a:t>
            </a:r>
            <a:r>
              <a:rPr sz="2400" spc="905" dirty="0">
                <a:latin typeface="휴먼아미체"/>
                <a:cs typeface="휴먼아미체"/>
              </a:rPr>
              <a:t>만드는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한계가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있었다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문서의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여백을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설정한다거나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텍스트의</a:t>
            </a:r>
            <a:endParaRPr sz="2400" dirty="0">
              <a:latin typeface="휴먼아미체"/>
              <a:cs typeface="휴먼아미체"/>
            </a:endParaRPr>
          </a:p>
          <a:p>
            <a:pPr marL="1726564" marR="5080" indent="635">
              <a:lnSpc>
                <a:spcPct val="100000"/>
              </a:lnSpc>
            </a:pPr>
            <a:r>
              <a:rPr sz="2400" spc="1035" dirty="0">
                <a:latin typeface="휴먼아미체"/>
                <a:cs typeface="휴먼아미체"/>
              </a:rPr>
              <a:t>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간격이나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테두리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장식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등은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만들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없었다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하지만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시트가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나오면서 </a:t>
            </a:r>
            <a:r>
              <a:rPr sz="2400" spc="865" dirty="0">
                <a:latin typeface="휴먼아미체"/>
                <a:cs typeface="휴먼아미체"/>
              </a:rPr>
              <a:t>텍스트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색상이나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434" dirty="0">
                <a:latin typeface="휴먼아미체"/>
                <a:cs typeface="휴먼아미체"/>
              </a:rPr>
              <a:t>여백</a:t>
            </a:r>
            <a:r>
              <a:rPr sz="2400" spc="434" dirty="0">
                <a:latin typeface="한컴산뜻돋움"/>
                <a:cs typeface="한컴산뜻돋움"/>
              </a:rPr>
              <a:t>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65" dirty="0">
                <a:latin typeface="휴먼아미체"/>
                <a:cs typeface="휴먼아미체"/>
              </a:rPr>
              <a:t>요소들의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20" dirty="0">
                <a:latin typeface="휴먼아미체"/>
                <a:cs typeface="휴먼아미체"/>
              </a:rPr>
              <a:t>정렬</a:t>
            </a:r>
            <a:r>
              <a:rPr sz="2400" spc="520" dirty="0">
                <a:latin typeface="한컴산뜻돋움"/>
                <a:cs typeface="한컴산뜻돋움"/>
              </a:rPr>
              <a:t>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글꼴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크기나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스타일</a:t>
            </a:r>
            <a:r>
              <a:rPr sz="2400" spc="615" dirty="0">
                <a:latin typeface="한컴산뜻돋움"/>
                <a:cs typeface="한컴산뜻돋움"/>
              </a:rPr>
              <a:t>,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텍스트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굵기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85" dirty="0">
                <a:latin typeface="휴먼아미체"/>
                <a:cs typeface="휴먼아미체"/>
              </a:rPr>
              <a:t>등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웹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문서의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스타일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관련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속성들을</a:t>
            </a:r>
            <a:r>
              <a:rPr sz="2400" b="1" u="heavy" spc="-114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지정</a:t>
            </a:r>
            <a:r>
              <a:rPr sz="2400" spc="120" dirty="0">
                <a:latin typeface="휴먼아미체"/>
                <a:cs typeface="휴먼아미체"/>
              </a:rPr>
              <a:t>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있게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30" dirty="0">
                <a:latin typeface="휴먼아미체"/>
                <a:cs typeface="휴먼아미체"/>
              </a:rPr>
              <a:t>되었다</a:t>
            </a:r>
            <a:r>
              <a:rPr sz="2400" spc="53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36830">
              <a:lnSpc>
                <a:spcPct val="100000"/>
              </a:lnSpc>
              <a:spcBef>
                <a:spcPts val="99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스타일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시트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8"/>
              </a:rPr>
              <a:t>http://www.imagetoday.co.kr</a:t>
            </a:r>
            <a:endParaRPr sz="1050" dirty="0">
              <a:latin typeface="한컴산뜻돋움"/>
              <a:cs typeface="한컴산뜻돋움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9032" y="4708359"/>
            <a:ext cx="232918" cy="2329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C2C9DD-052F-B01D-2228-62C32D7B591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FA4A54-68FB-8B7D-5D3D-602881DFB9F6}"/>
              </a:ext>
            </a:extLst>
          </p:cNvPr>
          <p:cNvSpPr txBox="1"/>
          <p:nvPr/>
        </p:nvSpPr>
        <p:spPr>
          <a:xfrm>
            <a:off x="326710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구분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스타일 형식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3" y="1902029"/>
            <a:ext cx="3114675" cy="1409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232" y="3311729"/>
            <a:ext cx="604007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선택자 </a:t>
            </a:r>
            <a:r>
              <a:rPr lang="en-US" altLang="ko-KR" sz="1400"/>
              <a:t>: { </a:t>
            </a:r>
            <a:r>
              <a:rPr lang="ko-KR" altLang="en-US" sz="1400"/>
              <a:t>와 </a:t>
            </a:r>
            <a:r>
              <a:rPr lang="en-US" altLang="ko-KR" sz="1400"/>
              <a:t>} </a:t>
            </a:r>
            <a:r>
              <a:rPr lang="ko-KR" altLang="en-US" sz="1400"/>
              <a:t>사이에 정의한 스타일 규칙이 적용될 대상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속성과 속성 값 </a:t>
            </a:r>
            <a:r>
              <a:rPr lang="en-US" altLang="ko-KR" sz="1400"/>
              <a:t>: </a:t>
            </a:r>
            <a:r>
              <a:rPr lang="ko-KR" altLang="en-US" sz="1400"/>
              <a:t>‘속성 </a:t>
            </a:r>
            <a:r>
              <a:rPr lang="en-US" altLang="ko-KR" sz="1400"/>
              <a:t>: </a:t>
            </a:r>
            <a:r>
              <a:rPr lang="ko-KR" altLang="en-US" sz="1400"/>
              <a:t>속성 값’과 같은 형식으로 함께 표시하며</a:t>
            </a:r>
            <a:r>
              <a:rPr lang="en-US" altLang="ko-KR" sz="1400"/>
              <a:t>, </a:t>
            </a:r>
            <a:r>
              <a:rPr lang="ko-KR" altLang="en-US" sz="1400"/>
              <a:t>속성</a:t>
            </a:r>
            <a:r>
              <a:rPr lang="en-US" altLang="ko-KR" sz="1400"/>
              <a:t>/</a:t>
            </a:r>
            <a:r>
              <a:rPr lang="ko-KR" altLang="en-US" sz="1400"/>
              <a:t>속성 값 쌍이 여럿일 경우에 세미콜론</a:t>
            </a:r>
            <a:r>
              <a:rPr lang="en-US" altLang="ko-KR" sz="1400"/>
              <a:t>(;)</a:t>
            </a:r>
            <a:r>
              <a:rPr lang="ko-KR" altLang="en-US" sz="1400"/>
              <a:t>으로 구분</a:t>
            </a:r>
            <a:endParaRPr lang="en-US" altLang="ko-KR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2" y="4844688"/>
            <a:ext cx="5656803" cy="3717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32" y="5322576"/>
            <a:ext cx="5656803" cy="519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0092" y="713281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스타일을 표기하는 방법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569" y="1082613"/>
            <a:ext cx="3333750" cy="3324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48301" y="251708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모두 가능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10310070" y="1331794"/>
            <a:ext cx="738231" cy="261002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8480" y="4585395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스타일 주석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3569" y="5092117"/>
            <a:ext cx="4175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/*</a:t>
            </a:r>
            <a:r>
              <a:rPr lang="ko-KR" altLang="en-US" sz="1400"/>
              <a:t>와 *</a:t>
            </a:r>
            <a:r>
              <a:rPr lang="en-US" altLang="ko-KR" sz="1400"/>
              <a:t>/ </a:t>
            </a:r>
            <a:r>
              <a:rPr lang="ko-KR" altLang="en-US" sz="1400"/>
              <a:t>사이에 주석 내용 입력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한 줄 또는 여러 줄을 입력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47DB7-6EB0-6525-4CE9-ACA4D5C4191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스타일과 스타일 시트</a:t>
            </a:r>
          </a:p>
        </p:txBody>
      </p:sp>
    </p:spTree>
    <p:extLst>
      <p:ext uri="{BB962C8B-B14F-4D97-AF65-F5344CB8AC3E}">
        <p14:creationId xmlns:p14="http://schemas.microsoft.com/office/powerpoint/2010/main" val="217359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040" y="1423877"/>
            <a:ext cx="1154829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400" spc="819" dirty="0" err="1">
                <a:solidFill>
                  <a:srgbClr val="00AFEF"/>
                </a:solidFill>
                <a:latin typeface="휴먼아미체"/>
                <a:cs typeface="휴먼아미체"/>
              </a:rPr>
              <a:t>스타일</a:t>
            </a:r>
            <a:r>
              <a:rPr sz="2400" spc="-45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944" dirty="0">
                <a:solidFill>
                  <a:srgbClr val="00AFEF"/>
                </a:solidFill>
                <a:latin typeface="휴먼아미체"/>
                <a:cs typeface="휴먼아미체"/>
              </a:rPr>
              <a:t>시트를</a:t>
            </a:r>
            <a:r>
              <a:rPr sz="2400" spc="-46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AFEF"/>
                </a:solidFill>
                <a:latin typeface="휴먼아미체"/>
                <a:cs typeface="휴먼아미체"/>
              </a:rPr>
              <a:t>사용하지</a:t>
            </a:r>
            <a:r>
              <a:rPr sz="2400" spc="-45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50" dirty="0">
                <a:solidFill>
                  <a:srgbClr val="00AFEF"/>
                </a:solidFill>
                <a:latin typeface="휴먼아미체"/>
                <a:cs typeface="휴먼아미체"/>
              </a:rPr>
              <a:t>않을</a:t>
            </a:r>
            <a:r>
              <a:rPr sz="2400" spc="-434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19" dirty="0">
                <a:solidFill>
                  <a:srgbClr val="00AFEF"/>
                </a:solidFill>
                <a:latin typeface="휴먼아미체"/>
                <a:cs typeface="휴먼아미체"/>
              </a:rPr>
              <a:t>경우와</a:t>
            </a:r>
            <a:r>
              <a:rPr sz="2400" spc="-44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19" dirty="0">
                <a:solidFill>
                  <a:srgbClr val="00AFEF"/>
                </a:solidFill>
                <a:latin typeface="휴먼아미체"/>
                <a:cs typeface="휴먼아미체"/>
              </a:rPr>
              <a:t>스타일</a:t>
            </a:r>
            <a:r>
              <a:rPr sz="2400" spc="-45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944" dirty="0">
                <a:solidFill>
                  <a:srgbClr val="00AFEF"/>
                </a:solidFill>
                <a:latin typeface="휴먼아미체"/>
                <a:cs typeface="휴먼아미체"/>
              </a:rPr>
              <a:t>시트를</a:t>
            </a:r>
            <a:r>
              <a:rPr sz="2400" spc="-44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780" dirty="0">
                <a:solidFill>
                  <a:srgbClr val="00AFEF"/>
                </a:solidFill>
                <a:latin typeface="휴먼아미체"/>
                <a:cs typeface="휴먼아미체"/>
              </a:rPr>
              <a:t>사용할</a:t>
            </a:r>
            <a:r>
              <a:rPr sz="2400" spc="-459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905" dirty="0">
                <a:solidFill>
                  <a:srgbClr val="00AFEF"/>
                </a:solidFill>
                <a:latin typeface="휴먼아미체"/>
                <a:cs typeface="휴먼아미체"/>
              </a:rPr>
              <a:t>경우</a:t>
            </a:r>
            <a:r>
              <a:rPr sz="2400" spc="-44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880" dirty="0">
                <a:solidFill>
                  <a:srgbClr val="00AFEF"/>
                </a:solidFill>
                <a:latin typeface="휴먼아미체"/>
                <a:cs typeface="휴먼아미체"/>
              </a:rPr>
              <a:t>비교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문서에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적용하는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모든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94" dirty="0">
                <a:latin typeface="휴먼아미체"/>
                <a:cs typeface="휴먼아미체"/>
              </a:rPr>
              <a:t>텍스트를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325" dirty="0">
                <a:latin typeface="한컴산뜻돋움"/>
                <a:cs typeface="한컴산뜻돋움"/>
              </a:rPr>
              <a:t>35</a:t>
            </a:r>
            <a:r>
              <a:rPr sz="2400" spc="325" dirty="0">
                <a:latin typeface="휴먼아미체"/>
                <a:cs typeface="휴먼아미체"/>
              </a:rPr>
              <a:t>픽셀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크기의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빨간색으로</a:t>
            </a:r>
            <a:endParaRPr sz="2400" dirty="0">
              <a:latin typeface="휴먼아미체"/>
              <a:cs typeface="휴먼아미체"/>
            </a:endParaRPr>
          </a:p>
          <a:p>
            <a:pPr marL="431800" marR="5080" indent="-635">
              <a:lnSpc>
                <a:spcPct val="100000"/>
              </a:lnSpc>
            </a:pPr>
            <a:r>
              <a:rPr sz="2400" spc="830" dirty="0">
                <a:latin typeface="휴먼아미체"/>
                <a:cs typeface="휴먼아미체"/>
              </a:rPr>
              <a:t>표시한다고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가정할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휴먼아미체"/>
                <a:cs typeface="휴먼아미체"/>
              </a:rPr>
              <a:t>때</a:t>
            </a:r>
            <a:r>
              <a:rPr sz="2400" spc="254" dirty="0">
                <a:latin typeface="한컴산뜻돋움"/>
                <a:cs typeface="한컴산뜻돋움"/>
              </a:rPr>
              <a:t>,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사용하지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않는다면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사용하는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부분마다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90" dirty="0">
                <a:latin typeface="휴먼아미체"/>
                <a:cs typeface="휴먼아미체"/>
              </a:rPr>
              <a:t> </a:t>
            </a:r>
            <a:r>
              <a:rPr sz="2400" spc="680" dirty="0">
                <a:latin typeface="휴먼아미체"/>
                <a:cs typeface="휴먼아미체"/>
              </a:rPr>
              <a:t>정의해야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30" dirty="0">
                <a:latin typeface="휴먼아미체"/>
                <a:cs typeface="휴먼아미체"/>
              </a:rPr>
              <a:t>한다</a:t>
            </a:r>
            <a:r>
              <a:rPr sz="2400" spc="430" dirty="0">
                <a:latin typeface="한컴산뜻돋움"/>
                <a:cs typeface="한컴산뜻돋움"/>
              </a:rPr>
              <a:t>.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만일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문서에서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70" dirty="0">
                <a:latin typeface="한컴산뜻돋움"/>
                <a:cs typeface="한컴산뜻돋움"/>
              </a:rPr>
              <a:t>10</a:t>
            </a:r>
            <a:r>
              <a:rPr sz="2400" spc="170" dirty="0">
                <a:latin typeface="휴먼아미체"/>
                <a:cs typeface="휴먼아미체"/>
              </a:rPr>
              <a:t>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정도의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&lt;P&gt;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사용한다면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똑같은 스타일을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495" dirty="0">
                <a:latin typeface="한컴산뜻돋움"/>
                <a:cs typeface="한컴산뜻돋움"/>
              </a:rPr>
              <a:t>10</a:t>
            </a:r>
            <a:r>
              <a:rPr sz="2400" spc="495" dirty="0">
                <a:latin typeface="휴먼아미체"/>
                <a:cs typeface="휴먼아미체"/>
              </a:rPr>
              <a:t>번씩이나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정의해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주어야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하는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불편함이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65" dirty="0">
                <a:latin typeface="휴먼아미체"/>
                <a:cs typeface="휴먼아미체"/>
              </a:rPr>
              <a:t>생긴다</a:t>
            </a:r>
            <a:r>
              <a:rPr sz="2400" spc="46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2775927"/>
            <a:ext cx="11731757" cy="40820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3484" y="3790793"/>
            <a:ext cx="636778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&lt;HEAD&gt;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220" dirty="0">
                <a:solidFill>
                  <a:srgbClr val="001F5F"/>
                </a:solidFill>
                <a:latin typeface="한컴산뜻돋움"/>
                <a:cs typeface="한컴산뜻돋움"/>
              </a:rPr>
              <a:t>&lt;TITLE&gt;</a:t>
            </a:r>
            <a:r>
              <a:rPr sz="2200" spc="220" dirty="0">
                <a:solidFill>
                  <a:srgbClr val="001F5F"/>
                </a:solidFill>
                <a:latin typeface="휴먼아미체"/>
                <a:cs typeface="휴먼아미체"/>
              </a:rPr>
              <a:t>스타일</a:t>
            </a:r>
            <a:r>
              <a:rPr sz="2200" spc="-42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150" dirty="0">
                <a:solidFill>
                  <a:srgbClr val="001F5F"/>
                </a:solidFill>
                <a:latin typeface="휴먼아미체"/>
                <a:cs typeface="휴먼아미체"/>
              </a:rPr>
              <a:t>시트</a:t>
            </a:r>
            <a:r>
              <a:rPr sz="2200" spc="150" dirty="0">
                <a:solidFill>
                  <a:srgbClr val="001F5F"/>
                </a:solidFill>
                <a:latin typeface="한컴산뜻돋움"/>
                <a:cs typeface="한컴산뜻돋움"/>
              </a:rPr>
              <a:t>&lt;/TITLE&gt;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&lt;/HEAD&gt;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2020"/>
                </a:solidFill>
                <a:latin typeface="한컴산뜻돋움"/>
                <a:cs typeface="한컴산뜻돋움"/>
              </a:rPr>
              <a:t>&lt;P</a:t>
            </a:r>
            <a:r>
              <a:rPr sz="2200" spc="-9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FF2020"/>
                </a:solidFill>
                <a:latin typeface="한컴산뜻돋움"/>
                <a:cs typeface="한컴산뜻돋움"/>
              </a:rPr>
              <a:t>style=font-</a:t>
            </a:r>
            <a:r>
              <a:rPr sz="22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size:35;color:red;&gt;</a:t>
            </a:r>
            <a:r>
              <a:rPr sz="2200" spc="-4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200" spc="105" dirty="0">
                <a:solidFill>
                  <a:srgbClr val="001F5F"/>
                </a:solidFill>
                <a:latin typeface="한컴산뜻돋움"/>
                <a:cs typeface="한컴산뜻돋움"/>
              </a:rPr>
              <a:t>HTML</a:t>
            </a:r>
            <a:r>
              <a:rPr sz="2200" spc="105" dirty="0">
                <a:solidFill>
                  <a:srgbClr val="001F5F"/>
                </a:solidFill>
                <a:latin typeface="휴먼아미체"/>
                <a:cs typeface="휴먼아미체"/>
              </a:rPr>
              <a:t>과</a:t>
            </a:r>
            <a:r>
              <a:rPr sz="2200" spc="-3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dirty="0">
                <a:solidFill>
                  <a:srgbClr val="001F5F"/>
                </a:solidFill>
                <a:latin typeface="한컴산뜻돋움"/>
                <a:cs typeface="한컴산뜻돋움"/>
              </a:rPr>
              <a:t>CSS</a:t>
            </a:r>
            <a:r>
              <a:rPr sz="22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12700" marR="131445">
              <a:lnSpc>
                <a:spcPct val="100000"/>
              </a:lnSpc>
            </a:pPr>
            <a:r>
              <a:rPr sz="2200" dirty="0">
                <a:solidFill>
                  <a:srgbClr val="FF2020"/>
                </a:solidFill>
                <a:latin typeface="한컴산뜻돋움"/>
                <a:cs typeface="한컴산뜻돋움"/>
              </a:rPr>
              <a:t>&lt;P</a:t>
            </a:r>
            <a:r>
              <a:rPr sz="2200" spc="-8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200" spc="-25" dirty="0">
                <a:solidFill>
                  <a:srgbClr val="FF2020"/>
                </a:solidFill>
                <a:latin typeface="한컴산뜻돋움"/>
                <a:cs typeface="한컴산뜻돋움"/>
              </a:rPr>
              <a:t>style=font-</a:t>
            </a:r>
            <a:r>
              <a:rPr sz="22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size:35;color:red;&gt;</a:t>
            </a:r>
            <a:r>
              <a:rPr sz="2200" spc="-3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200" spc="665" dirty="0">
                <a:solidFill>
                  <a:srgbClr val="001F5F"/>
                </a:solidFill>
                <a:latin typeface="휴먼아미체"/>
                <a:cs typeface="휴먼아미체"/>
              </a:rPr>
              <a:t>캐스캐이딩</a:t>
            </a:r>
            <a:r>
              <a:rPr sz="2200" spc="-3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200" spc="725" dirty="0">
                <a:solidFill>
                  <a:srgbClr val="001F5F"/>
                </a:solidFill>
                <a:latin typeface="휴먼아미체"/>
                <a:cs typeface="휴먼아미체"/>
              </a:rPr>
              <a:t>스타일 </a:t>
            </a:r>
            <a:r>
              <a:rPr sz="2200" spc="229" dirty="0">
                <a:solidFill>
                  <a:srgbClr val="001F5F"/>
                </a:solidFill>
                <a:latin typeface="휴먼아미체"/>
                <a:cs typeface="휴먼아미체"/>
              </a:rPr>
              <a:t>시트</a:t>
            </a:r>
            <a:r>
              <a:rPr sz="2200" spc="229" dirty="0">
                <a:solidFill>
                  <a:srgbClr val="001F5F"/>
                </a:solidFill>
                <a:latin typeface="한컴산뜻돋움"/>
                <a:cs typeface="한컴산뜻돋움"/>
              </a:rPr>
              <a:t>(CSS)</a:t>
            </a:r>
            <a:r>
              <a:rPr sz="22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2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&lt;/P&gt;</a:t>
            </a:r>
            <a:endParaRPr sz="2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20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1491" y="3913936"/>
            <a:ext cx="3811111" cy="19241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526196" y="3737111"/>
            <a:ext cx="181165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6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65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6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19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2461" y="3732219"/>
            <a:ext cx="219428" cy="219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39BD2-BA32-4A30-3088-757EA44FDD0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AC9DB-0686-8717-0118-B84ACFFE48B0}"/>
              </a:ext>
            </a:extLst>
          </p:cNvPr>
          <p:cNvSpPr txBox="1"/>
          <p:nvPr/>
        </p:nvSpPr>
        <p:spPr>
          <a:xfrm>
            <a:off x="237318" y="8601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구분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70" y="379710"/>
            <a:ext cx="11525426" cy="64782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6224" y="1801045"/>
            <a:ext cx="9723120" cy="13619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90" dirty="0" err="1">
                <a:latin typeface="휴먼아미체"/>
                <a:cs typeface="휴먼아미체"/>
              </a:rPr>
              <a:t>위에서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보면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태그에서는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텍스트의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크기를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1~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530" dirty="0">
                <a:latin typeface="한컴산뜻돋움"/>
                <a:cs typeface="한컴산뜻돋움"/>
              </a:rPr>
              <a:t>7</a:t>
            </a:r>
            <a:r>
              <a:rPr sz="2400" spc="530" dirty="0">
                <a:latin typeface="휴먼아미체"/>
                <a:cs typeface="휴먼아미체"/>
              </a:rPr>
              <a:t>까지의</a:t>
            </a:r>
            <a:endParaRPr sz="2400" dirty="0">
              <a:latin typeface="휴먼아미체"/>
              <a:cs typeface="휴먼아미체"/>
            </a:endParaRPr>
          </a:p>
          <a:p>
            <a:pPr marL="431800">
              <a:lnSpc>
                <a:spcPts val="3800"/>
              </a:lnSpc>
            </a:pPr>
            <a:r>
              <a:rPr sz="3200" b="1" spc="-185" dirty="0">
                <a:latin typeface="나눔고딕 ExtraBold"/>
                <a:cs typeface="나눔고딕 ExtraBold"/>
              </a:rPr>
              <a:t>상대적인</a:t>
            </a:r>
            <a:r>
              <a:rPr sz="3200" b="1" spc="-22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크기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중에서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200" dirty="0">
                <a:latin typeface="나눔고딕 ExtraBold"/>
                <a:cs typeface="나눔고딕 ExtraBold"/>
              </a:rPr>
              <a:t>선택</a:t>
            </a:r>
            <a:r>
              <a:rPr sz="2400" spc="200" dirty="0">
                <a:latin typeface="휴먼아미체"/>
                <a:cs typeface="휴먼아미체"/>
              </a:rPr>
              <a:t>해야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하지만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이용할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경우</a:t>
            </a:r>
            <a:endParaRPr sz="2400" dirty="0">
              <a:latin typeface="휴먼아미체"/>
              <a:cs typeface="휴먼아미체"/>
            </a:endParaRPr>
          </a:p>
          <a:p>
            <a:pPr marL="432434">
              <a:lnSpc>
                <a:spcPct val="100000"/>
              </a:lnSpc>
            </a:pPr>
            <a:r>
              <a:rPr sz="2400" spc="225" dirty="0">
                <a:latin typeface="한컴산뜻돋움"/>
                <a:cs typeface="한컴산뜻돋움"/>
              </a:rPr>
              <a:t>35</a:t>
            </a:r>
            <a:r>
              <a:rPr sz="2400" spc="225" dirty="0">
                <a:latin typeface="휴먼아미체"/>
                <a:cs typeface="휴먼아미체"/>
              </a:rPr>
              <a:t>픽셀</a:t>
            </a:r>
            <a:r>
              <a:rPr sz="2400" spc="225" dirty="0">
                <a:latin typeface="한컴산뜻돋움"/>
                <a:cs typeface="한컴산뜻돋움"/>
              </a:rPr>
              <a:t>(35px)</a:t>
            </a:r>
            <a:r>
              <a:rPr sz="2400" spc="225" dirty="0">
                <a:latin typeface="휴먼아미체"/>
                <a:cs typeface="휴먼아미체"/>
              </a:rPr>
              <a:t>이나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한컴산뜻돋움"/>
                <a:cs typeface="한컴산뜻돋움"/>
              </a:rPr>
              <a:t>8</a:t>
            </a:r>
            <a:r>
              <a:rPr sz="2400" spc="400" dirty="0">
                <a:latin typeface="휴먼아미체"/>
                <a:cs typeface="휴먼아미체"/>
              </a:rPr>
              <a:t>포인트</a:t>
            </a:r>
            <a:r>
              <a:rPr sz="2400" spc="400" dirty="0">
                <a:latin typeface="한컴산뜻돋움"/>
                <a:cs typeface="한컴산뜻돋움"/>
              </a:rPr>
              <a:t>(8pt)</a:t>
            </a:r>
            <a:r>
              <a:rPr sz="2400" spc="400" dirty="0">
                <a:latin typeface="휴먼아미체"/>
                <a:cs typeface="휴먼아미체"/>
              </a:rPr>
              <a:t>처럼</a:t>
            </a:r>
            <a:r>
              <a:rPr sz="2400" spc="75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원하는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단위로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95" dirty="0">
                <a:latin typeface="나눔고딕 ExtraBold"/>
                <a:cs typeface="나눔고딕 ExtraBold"/>
              </a:rPr>
              <a:t>지정</a:t>
            </a:r>
            <a:r>
              <a:rPr sz="2400" spc="95" dirty="0">
                <a:latin typeface="휴먼아미체"/>
                <a:cs typeface="휴먼아미체"/>
              </a:rPr>
              <a:t>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22251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4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72499" y="6546207"/>
            <a:ext cx="305689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스타일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시트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8766" y="6541325"/>
            <a:ext cx="219417" cy="2194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72595" y="6427076"/>
            <a:ext cx="519404" cy="4309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48082" y="2154403"/>
            <a:ext cx="3184525" cy="2613025"/>
            <a:chOff x="3648082" y="2154403"/>
            <a:chExt cx="3184525" cy="2613025"/>
          </a:xfrm>
        </p:grpSpPr>
        <p:sp>
          <p:nvSpPr>
            <p:cNvPr id="12" name="object 12"/>
            <p:cNvSpPr/>
            <p:nvPr/>
          </p:nvSpPr>
          <p:spPr>
            <a:xfrm>
              <a:off x="4284531" y="2219845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20" h="2547620">
                  <a:moveTo>
                    <a:pt x="1273784" y="0"/>
                  </a:moveTo>
                  <a:lnTo>
                    <a:pt x="1226030" y="878"/>
                  </a:lnTo>
                  <a:lnTo>
                    <a:pt x="1178720" y="3493"/>
                  </a:lnTo>
                  <a:lnTo>
                    <a:pt x="1131884" y="7814"/>
                  </a:lnTo>
                  <a:lnTo>
                    <a:pt x="1085554" y="13811"/>
                  </a:lnTo>
                  <a:lnTo>
                    <a:pt x="1039759" y="21451"/>
                  </a:lnTo>
                  <a:lnTo>
                    <a:pt x="994531" y="30705"/>
                  </a:lnTo>
                  <a:lnTo>
                    <a:pt x="949901" y="41542"/>
                  </a:lnTo>
                  <a:lnTo>
                    <a:pt x="905899" y="53930"/>
                  </a:lnTo>
                  <a:lnTo>
                    <a:pt x="862556" y="67840"/>
                  </a:lnTo>
                  <a:lnTo>
                    <a:pt x="819902" y="83240"/>
                  </a:lnTo>
                  <a:lnTo>
                    <a:pt x="777970" y="100100"/>
                  </a:lnTo>
                  <a:lnTo>
                    <a:pt x="736789" y="118388"/>
                  </a:lnTo>
                  <a:lnTo>
                    <a:pt x="696390" y="138075"/>
                  </a:lnTo>
                  <a:lnTo>
                    <a:pt x="656805" y="159128"/>
                  </a:lnTo>
                  <a:lnTo>
                    <a:pt x="618063" y="181519"/>
                  </a:lnTo>
                  <a:lnTo>
                    <a:pt x="580195" y="205214"/>
                  </a:lnTo>
                  <a:lnTo>
                    <a:pt x="543233" y="230185"/>
                  </a:lnTo>
                  <a:lnTo>
                    <a:pt x="507208" y="256399"/>
                  </a:lnTo>
                  <a:lnTo>
                    <a:pt x="472149" y="283827"/>
                  </a:lnTo>
                  <a:lnTo>
                    <a:pt x="438088" y="312438"/>
                  </a:lnTo>
                  <a:lnTo>
                    <a:pt x="405056" y="342200"/>
                  </a:lnTo>
                  <a:lnTo>
                    <a:pt x="373083" y="373083"/>
                  </a:lnTo>
                  <a:lnTo>
                    <a:pt x="342200" y="405056"/>
                  </a:lnTo>
                  <a:lnTo>
                    <a:pt x="312438" y="438088"/>
                  </a:lnTo>
                  <a:lnTo>
                    <a:pt x="283827" y="472149"/>
                  </a:lnTo>
                  <a:lnTo>
                    <a:pt x="256399" y="507208"/>
                  </a:lnTo>
                  <a:lnTo>
                    <a:pt x="230185" y="543233"/>
                  </a:lnTo>
                  <a:lnTo>
                    <a:pt x="205214" y="580195"/>
                  </a:lnTo>
                  <a:lnTo>
                    <a:pt x="181519" y="618063"/>
                  </a:lnTo>
                  <a:lnTo>
                    <a:pt x="159128" y="656805"/>
                  </a:lnTo>
                  <a:lnTo>
                    <a:pt x="138075" y="696390"/>
                  </a:lnTo>
                  <a:lnTo>
                    <a:pt x="118388" y="736789"/>
                  </a:lnTo>
                  <a:lnTo>
                    <a:pt x="100100" y="777970"/>
                  </a:lnTo>
                  <a:lnTo>
                    <a:pt x="83240" y="819902"/>
                  </a:lnTo>
                  <a:lnTo>
                    <a:pt x="67840" y="862556"/>
                  </a:lnTo>
                  <a:lnTo>
                    <a:pt x="53930" y="905899"/>
                  </a:lnTo>
                  <a:lnTo>
                    <a:pt x="41542" y="949901"/>
                  </a:lnTo>
                  <a:lnTo>
                    <a:pt x="30705" y="994531"/>
                  </a:lnTo>
                  <a:lnTo>
                    <a:pt x="21451" y="1039759"/>
                  </a:lnTo>
                  <a:lnTo>
                    <a:pt x="13811" y="1085554"/>
                  </a:lnTo>
                  <a:lnTo>
                    <a:pt x="7814" y="1131884"/>
                  </a:lnTo>
                  <a:lnTo>
                    <a:pt x="3493" y="1178720"/>
                  </a:lnTo>
                  <a:lnTo>
                    <a:pt x="878" y="1226030"/>
                  </a:lnTo>
                  <a:lnTo>
                    <a:pt x="0" y="1273784"/>
                  </a:lnTo>
                  <a:lnTo>
                    <a:pt x="878" y="1321538"/>
                  </a:lnTo>
                  <a:lnTo>
                    <a:pt x="3493" y="1368848"/>
                  </a:lnTo>
                  <a:lnTo>
                    <a:pt x="7814" y="1415684"/>
                  </a:lnTo>
                  <a:lnTo>
                    <a:pt x="13811" y="1462014"/>
                  </a:lnTo>
                  <a:lnTo>
                    <a:pt x="21451" y="1507809"/>
                  </a:lnTo>
                  <a:lnTo>
                    <a:pt x="30705" y="1553037"/>
                  </a:lnTo>
                  <a:lnTo>
                    <a:pt x="41542" y="1597668"/>
                  </a:lnTo>
                  <a:lnTo>
                    <a:pt x="53930" y="1641670"/>
                  </a:lnTo>
                  <a:lnTo>
                    <a:pt x="67840" y="1685013"/>
                  </a:lnTo>
                  <a:lnTo>
                    <a:pt x="83240" y="1727666"/>
                  </a:lnTo>
                  <a:lnTo>
                    <a:pt x="100100" y="1769598"/>
                  </a:lnTo>
                  <a:lnTo>
                    <a:pt x="118388" y="1810779"/>
                  </a:lnTo>
                  <a:lnTo>
                    <a:pt x="138075" y="1851178"/>
                  </a:lnTo>
                  <a:lnTo>
                    <a:pt x="159128" y="1890764"/>
                  </a:lnTo>
                  <a:lnTo>
                    <a:pt x="181519" y="1929506"/>
                  </a:lnTo>
                  <a:lnTo>
                    <a:pt x="205214" y="1967373"/>
                  </a:lnTo>
                  <a:lnTo>
                    <a:pt x="230185" y="2004335"/>
                  </a:lnTo>
                  <a:lnTo>
                    <a:pt x="256399" y="2040360"/>
                  </a:lnTo>
                  <a:lnTo>
                    <a:pt x="283827" y="2075419"/>
                  </a:lnTo>
                  <a:lnTo>
                    <a:pt x="312438" y="2109480"/>
                  </a:lnTo>
                  <a:lnTo>
                    <a:pt x="342200" y="2142512"/>
                  </a:lnTo>
                  <a:lnTo>
                    <a:pt x="373083" y="2174486"/>
                  </a:lnTo>
                  <a:lnTo>
                    <a:pt x="405056" y="2205369"/>
                  </a:lnTo>
                  <a:lnTo>
                    <a:pt x="438088" y="2235131"/>
                  </a:lnTo>
                  <a:lnTo>
                    <a:pt x="472149" y="2263741"/>
                  </a:lnTo>
                  <a:lnTo>
                    <a:pt x="507208" y="2291169"/>
                  </a:lnTo>
                  <a:lnTo>
                    <a:pt x="543233" y="2317383"/>
                  </a:lnTo>
                  <a:lnTo>
                    <a:pt x="580195" y="2342354"/>
                  </a:lnTo>
                  <a:lnTo>
                    <a:pt x="618063" y="2366050"/>
                  </a:lnTo>
                  <a:lnTo>
                    <a:pt x="656805" y="2388440"/>
                  </a:lnTo>
                  <a:lnTo>
                    <a:pt x="696390" y="2409493"/>
                  </a:lnTo>
                  <a:lnTo>
                    <a:pt x="736789" y="2429180"/>
                  </a:lnTo>
                  <a:lnTo>
                    <a:pt x="777970" y="2447468"/>
                  </a:lnTo>
                  <a:lnTo>
                    <a:pt x="819902" y="2464328"/>
                  </a:lnTo>
                  <a:lnTo>
                    <a:pt x="862556" y="2479728"/>
                  </a:lnTo>
                  <a:lnTo>
                    <a:pt x="905899" y="2493638"/>
                  </a:lnTo>
                  <a:lnTo>
                    <a:pt x="949901" y="2506026"/>
                  </a:lnTo>
                  <a:lnTo>
                    <a:pt x="994531" y="2516863"/>
                  </a:lnTo>
                  <a:lnTo>
                    <a:pt x="1039759" y="2526117"/>
                  </a:lnTo>
                  <a:lnTo>
                    <a:pt x="1085554" y="2533758"/>
                  </a:lnTo>
                  <a:lnTo>
                    <a:pt x="1131884" y="2539754"/>
                  </a:lnTo>
                  <a:lnTo>
                    <a:pt x="1178720" y="2544075"/>
                  </a:lnTo>
                  <a:lnTo>
                    <a:pt x="1226030" y="2546690"/>
                  </a:lnTo>
                  <a:lnTo>
                    <a:pt x="1273784" y="2547569"/>
                  </a:lnTo>
                  <a:lnTo>
                    <a:pt x="1321538" y="2546690"/>
                  </a:lnTo>
                  <a:lnTo>
                    <a:pt x="1368848" y="2544075"/>
                  </a:lnTo>
                  <a:lnTo>
                    <a:pt x="1415684" y="2539754"/>
                  </a:lnTo>
                  <a:lnTo>
                    <a:pt x="1462015" y="2533758"/>
                  </a:lnTo>
                  <a:lnTo>
                    <a:pt x="1507810" y="2526117"/>
                  </a:lnTo>
                  <a:lnTo>
                    <a:pt x="1553038" y="2516863"/>
                  </a:lnTo>
                  <a:lnTo>
                    <a:pt x="1597668" y="2506026"/>
                  </a:lnTo>
                  <a:lnTo>
                    <a:pt x="1641671" y="2493638"/>
                  </a:lnTo>
                  <a:lnTo>
                    <a:pt x="1685014" y="2479728"/>
                  </a:lnTo>
                  <a:lnTo>
                    <a:pt x="1727667" y="2464328"/>
                  </a:lnTo>
                  <a:lnTo>
                    <a:pt x="1769600" y="2447468"/>
                  </a:lnTo>
                  <a:lnTo>
                    <a:pt x="1810782" y="2429180"/>
                  </a:lnTo>
                  <a:lnTo>
                    <a:pt x="1851181" y="2409493"/>
                  </a:lnTo>
                  <a:lnTo>
                    <a:pt x="1890767" y="2388440"/>
                  </a:lnTo>
                  <a:lnTo>
                    <a:pt x="1929509" y="2366050"/>
                  </a:lnTo>
                  <a:lnTo>
                    <a:pt x="1967377" y="2342354"/>
                  </a:lnTo>
                  <a:lnTo>
                    <a:pt x="2004339" y="2317383"/>
                  </a:lnTo>
                  <a:lnTo>
                    <a:pt x="2040365" y="2291169"/>
                  </a:lnTo>
                  <a:lnTo>
                    <a:pt x="2075424" y="2263741"/>
                  </a:lnTo>
                  <a:lnTo>
                    <a:pt x="2109486" y="2235131"/>
                  </a:lnTo>
                  <a:lnTo>
                    <a:pt x="2142518" y="2205369"/>
                  </a:lnTo>
                  <a:lnTo>
                    <a:pt x="2174492" y="2174486"/>
                  </a:lnTo>
                  <a:lnTo>
                    <a:pt x="2205375" y="2142512"/>
                  </a:lnTo>
                  <a:lnTo>
                    <a:pt x="2235138" y="2109480"/>
                  </a:lnTo>
                  <a:lnTo>
                    <a:pt x="2263749" y="2075419"/>
                  </a:lnTo>
                  <a:lnTo>
                    <a:pt x="2291177" y="2040360"/>
                  </a:lnTo>
                  <a:lnTo>
                    <a:pt x="2317392" y="2004335"/>
                  </a:lnTo>
                  <a:lnTo>
                    <a:pt x="2342363" y="1967373"/>
                  </a:lnTo>
                  <a:lnTo>
                    <a:pt x="2366059" y="1929506"/>
                  </a:lnTo>
                  <a:lnTo>
                    <a:pt x="2388449" y="1890764"/>
                  </a:lnTo>
                  <a:lnTo>
                    <a:pt x="2409503" y="1851178"/>
                  </a:lnTo>
                  <a:lnTo>
                    <a:pt x="2429190" y="1810779"/>
                  </a:lnTo>
                  <a:lnTo>
                    <a:pt x="2447479" y="1769598"/>
                  </a:lnTo>
                  <a:lnTo>
                    <a:pt x="2464339" y="1727666"/>
                  </a:lnTo>
                  <a:lnTo>
                    <a:pt x="2479739" y="1685013"/>
                  </a:lnTo>
                  <a:lnTo>
                    <a:pt x="2493649" y="1641670"/>
                  </a:lnTo>
                  <a:lnTo>
                    <a:pt x="2506038" y="1597668"/>
                  </a:lnTo>
                  <a:lnTo>
                    <a:pt x="2516875" y="1553037"/>
                  </a:lnTo>
                  <a:lnTo>
                    <a:pt x="2526129" y="1507809"/>
                  </a:lnTo>
                  <a:lnTo>
                    <a:pt x="2533770" y="1462014"/>
                  </a:lnTo>
                  <a:lnTo>
                    <a:pt x="2539766" y="1415684"/>
                  </a:lnTo>
                  <a:lnTo>
                    <a:pt x="2544087" y="1368848"/>
                  </a:lnTo>
                  <a:lnTo>
                    <a:pt x="2546703" y="1321538"/>
                  </a:lnTo>
                  <a:lnTo>
                    <a:pt x="2547581" y="1273784"/>
                  </a:lnTo>
                  <a:lnTo>
                    <a:pt x="2546703" y="1226030"/>
                  </a:lnTo>
                  <a:lnTo>
                    <a:pt x="2544088" y="1178720"/>
                  </a:lnTo>
                  <a:lnTo>
                    <a:pt x="2539766" y="1131884"/>
                  </a:lnTo>
                  <a:lnTo>
                    <a:pt x="2533770" y="1085554"/>
                  </a:lnTo>
                  <a:lnTo>
                    <a:pt x="2526130" y="1039759"/>
                  </a:lnTo>
                  <a:lnTo>
                    <a:pt x="2516876" y="994531"/>
                  </a:lnTo>
                  <a:lnTo>
                    <a:pt x="2506039" y="949901"/>
                  </a:lnTo>
                  <a:lnTo>
                    <a:pt x="2493650" y="905899"/>
                  </a:lnTo>
                  <a:lnTo>
                    <a:pt x="2479741" y="862556"/>
                  </a:lnTo>
                  <a:lnTo>
                    <a:pt x="2464341" y="819902"/>
                  </a:lnTo>
                  <a:lnTo>
                    <a:pt x="2447481" y="777970"/>
                  </a:lnTo>
                  <a:lnTo>
                    <a:pt x="2429192" y="736789"/>
                  </a:lnTo>
                  <a:lnTo>
                    <a:pt x="2409506" y="696390"/>
                  </a:lnTo>
                  <a:lnTo>
                    <a:pt x="2388452" y="656805"/>
                  </a:lnTo>
                  <a:lnTo>
                    <a:pt x="2366062" y="618063"/>
                  </a:lnTo>
                  <a:lnTo>
                    <a:pt x="2342366" y="580195"/>
                  </a:lnTo>
                  <a:lnTo>
                    <a:pt x="2317395" y="543233"/>
                  </a:lnTo>
                  <a:lnTo>
                    <a:pt x="2291181" y="507208"/>
                  </a:lnTo>
                  <a:lnTo>
                    <a:pt x="2263753" y="472149"/>
                  </a:lnTo>
                  <a:lnTo>
                    <a:pt x="2235142" y="438088"/>
                  </a:lnTo>
                  <a:lnTo>
                    <a:pt x="2205380" y="405056"/>
                  </a:lnTo>
                  <a:lnTo>
                    <a:pt x="2174497" y="373083"/>
                  </a:lnTo>
                  <a:lnTo>
                    <a:pt x="2142523" y="342200"/>
                  </a:lnTo>
                  <a:lnTo>
                    <a:pt x="2109491" y="312438"/>
                  </a:lnTo>
                  <a:lnTo>
                    <a:pt x="2075429" y="283827"/>
                  </a:lnTo>
                  <a:lnTo>
                    <a:pt x="2040370" y="256399"/>
                  </a:lnTo>
                  <a:lnTo>
                    <a:pt x="2004344" y="230185"/>
                  </a:lnTo>
                  <a:lnTo>
                    <a:pt x="1967382" y="205214"/>
                  </a:lnTo>
                  <a:lnTo>
                    <a:pt x="1929515" y="181519"/>
                  </a:lnTo>
                  <a:lnTo>
                    <a:pt x="1890772" y="159128"/>
                  </a:lnTo>
                  <a:lnTo>
                    <a:pt x="1851186" y="138075"/>
                  </a:lnTo>
                  <a:lnTo>
                    <a:pt x="1810787" y="118388"/>
                  </a:lnTo>
                  <a:lnTo>
                    <a:pt x="1769606" y="100100"/>
                  </a:lnTo>
                  <a:lnTo>
                    <a:pt x="1727673" y="83240"/>
                  </a:lnTo>
                  <a:lnTo>
                    <a:pt x="1685019" y="67840"/>
                  </a:lnTo>
                  <a:lnTo>
                    <a:pt x="1641675" y="53930"/>
                  </a:lnTo>
                  <a:lnTo>
                    <a:pt x="1597673" y="41542"/>
                  </a:lnTo>
                  <a:lnTo>
                    <a:pt x="1553042" y="30705"/>
                  </a:lnTo>
                  <a:lnTo>
                    <a:pt x="1507813" y="21451"/>
                  </a:lnTo>
                  <a:lnTo>
                    <a:pt x="1462018" y="13811"/>
                  </a:lnTo>
                  <a:lnTo>
                    <a:pt x="1415686" y="7814"/>
                  </a:lnTo>
                  <a:lnTo>
                    <a:pt x="1368850" y="3493"/>
                  </a:lnTo>
                  <a:lnTo>
                    <a:pt x="1321539" y="878"/>
                  </a:lnTo>
                  <a:lnTo>
                    <a:pt x="1273784" y="0"/>
                  </a:lnTo>
                  <a:close/>
                </a:path>
              </a:pathLst>
            </a:custGeom>
            <a:solidFill>
              <a:srgbClr val="5055D7">
                <a:alpha val="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48082" y="2154403"/>
              <a:ext cx="1442085" cy="1515110"/>
            </a:xfrm>
            <a:custGeom>
              <a:avLst/>
              <a:gdLst/>
              <a:ahLst/>
              <a:cxnLst/>
              <a:rect l="l" t="t" r="r" b="b"/>
              <a:pathLst>
                <a:path w="1442085" h="1515110">
                  <a:moveTo>
                    <a:pt x="721004" y="0"/>
                  </a:moveTo>
                  <a:lnTo>
                    <a:pt x="673598" y="1611"/>
                  </a:lnTo>
                  <a:lnTo>
                    <a:pt x="627011" y="6378"/>
                  </a:lnTo>
                  <a:lnTo>
                    <a:pt x="581338" y="14201"/>
                  </a:lnTo>
                  <a:lnTo>
                    <a:pt x="536673" y="24980"/>
                  </a:lnTo>
                  <a:lnTo>
                    <a:pt x="493112" y="38616"/>
                  </a:lnTo>
                  <a:lnTo>
                    <a:pt x="450750" y="55008"/>
                  </a:lnTo>
                  <a:lnTo>
                    <a:pt x="409682" y="74057"/>
                  </a:lnTo>
                  <a:lnTo>
                    <a:pt x="370002" y="95663"/>
                  </a:lnTo>
                  <a:lnTo>
                    <a:pt x="331807" y="119726"/>
                  </a:lnTo>
                  <a:lnTo>
                    <a:pt x="295190" y="146146"/>
                  </a:lnTo>
                  <a:lnTo>
                    <a:pt x="260247" y="174824"/>
                  </a:lnTo>
                  <a:lnTo>
                    <a:pt x="227072" y="205660"/>
                  </a:lnTo>
                  <a:lnTo>
                    <a:pt x="195762" y="238554"/>
                  </a:lnTo>
                  <a:lnTo>
                    <a:pt x="166410" y="273405"/>
                  </a:lnTo>
                  <a:lnTo>
                    <a:pt x="139113" y="310116"/>
                  </a:lnTo>
                  <a:lnTo>
                    <a:pt x="113964" y="348584"/>
                  </a:lnTo>
                  <a:lnTo>
                    <a:pt x="91059" y="388711"/>
                  </a:lnTo>
                  <a:lnTo>
                    <a:pt x="70493" y="430398"/>
                  </a:lnTo>
                  <a:lnTo>
                    <a:pt x="52360" y="473543"/>
                  </a:lnTo>
                  <a:lnTo>
                    <a:pt x="36757" y="518047"/>
                  </a:lnTo>
                  <a:lnTo>
                    <a:pt x="23778" y="563811"/>
                  </a:lnTo>
                  <a:lnTo>
                    <a:pt x="13517" y="610735"/>
                  </a:lnTo>
                  <a:lnTo>
                    <a:pt x="6071" y="658718"/>
                  </a:lnTo>
                  <a:lnTo>
                    <a:pt x="1533" y="707662"/>
                  </a:lnTo>
                  <a:lnTo>
                    <a:pt x="0" y="757466"/>
                  </a:lnTo>
                  <a:lnTo>
                    <a:pt x="1533" y="807269"/>
                  </a:lnTo>
                  <a:lnTo>
                    <a:pt x="6071" y="856213"/>
                  </a:lnTo>
                  <a:lnTo>
                    <a:pt x="13517" y="904197"/>
                  </a:lnTo>
                  <a:lnTo>
                    <a:pt x="23778" y="951121"/>
                  </a:lnTo>
                  <a:lnTo>
                    <a:pt x="36758" y="996885"/>
                  </a:lnTo>
                  <a:lnTo>
                    <a:pt x="52361" y="1041390"/>
                  </a:lnTo>
                  <a:lnTo>
                    <a:pt x="70494" y="1084536"/>
                  </a:lnTo>
                  <a:lnTo>
                    <a:pt x="91060" y="1126223"/>
                  </a:lnTo>
                  <a:lnTo>
                    <a:pt x="113966" y="1166351"/>
                  </a:lnTo>
                  <a:lnTo>
                    <a:pt x="139115" y="1204820"/>
                  </a:lnTo>
                  <a:lnTo>
                    <a:pt x="166414" y="1241531"/>
                  </a:lnTo>
                  <a:lnTo>
                    <a:pt x="195766" y="1276384"/>
                  </a:lnTo>
                  <a:lnTo>
                    <a:pt x="227078" y="1309278"/>
                  </a:lnTo>
                  <a:lnTo>
                    <a:pt x="260253" y="1340114"/>
                  </a:lnTo>
                  <a:lnTo>
                    <a:pt x="295197" y="1368793"/>
                  </a:lnTo>
                  <a:lnTo>
                    <a:pt x="331816" y="1395214"/>
                  </a:lnTo>
                  <a:lnTo>
                    <a:pt x="370013" y="1419278"/>
                  </a:lnTo>
                  <a:lnTo>
                    <a:pt x="409694" y="1440885"/>
                  </a:lnTo>
                  <a:lnTo>
                    <a:pt x="450764" y="1459934"/>
                  </a:lnTo>
                  <a:lnTo>
                    <a:pt x="493128" y="1476327"/>
                  </a:lnTo>
                  <a:lnTo>
                    <a:pt x="536691" y="1489963"/>
                  </a:lnTo>
                  <a:lnTo>
                    <a:pt x="581358" y="1500743"/>
                  </a:lnTo>
                  <a:lnTo>
                    <a:pt x="627036" y="1508566"/>
                  </a:lnTo>
                  <a:lnTo>
                    <a:pt x="673639" y="1513333"/>
                  </a:lnTo>
                  <a:lnTo>
                    <a:pt x="721004" y="1514944"/>
                  </a:lnTo>
                  <a:lnTo>
                    <a:pt x="768423" y="1513332"/>
                  </a:lnTo>
                  <a:lnTo>
                    <a:pt x="815012" y="1508563"/>
                  </a:lnTo>
                  <a:lnTo>
                    <a:pt x="860685" y="1500739"/>
                  </a:lnTo>
                  <a:lnTo>
                    <a:pt x="905348" y="1489959"/>
                  </a:lnTo>
                  <a:lnTo>
                    <a:pt x="948908" y="1476322"/>
                  </a:lnTo>
                  <a:lnTo>
                    <a:pt x="991269" y="1459929"/>
                  </a:lnTo>
                  <a:lnTo>
                    <a:pt x="1032336" y="1440879"/>
                  </a:lnTo>
                  <a:lnTo>
                    <a:pt x="1072014" y="1419273"/>
                  </a:lnTo>
                  <a:lnTo>
                    <a:pt x="1110209" y="1395209"/>
                  </a:lnTo>
                  <a:lnTo>
                    <a:pt x="1146825" y="1368788"/>
                  </a:lnTo>
                  <a:lnTo>
                    <a:pt x="1181767" y="1340109"/>
                  </a:lnTo>
                  <a:lnTo>
                    <a:pt x="1214940" y="1309273"/>
                  </a:lnTo>
                  <a:lnTo>
                    <a:pt x="1246250" y="1276379"/>
                  </a:lnTo>
                  <a:lnTo>
                    <a:pt x="1275600" y="1241527"/>
                  </a:lnTo>
                  <a:lnTo>
                    <a:pt x="1302898" y="1204816"/>
                  </a:lnTo>
                  <a:lnTo>
                    <a:pt x="1328046" y="1166348"/>
                  </a:lnTo>
                  <a:lnTo>
                    <a:pt x="1350950" y="1126220"/>
                  </a:lnTo>
                  <a:lnTo>
                    <a:pt x="1371516" y="1084534"/>
                  </a:lnTo>
                  <a:lnTo>
                    <a:pt x="1389648" y="1041389"/>
                  </a:lnTo>
                  <a:lnTo>
                    <a:pt x="1405251" y="996884"/>
                  </a:lnTo>
                  <a:lnTo>
                    <a:pt x="1418230" y="951120"/>
                  </a:lnTo>
                  <a:lnTo>
                    <a:pt x="1428491" y="904196"/>
                  </a:lnTo>
                  <a:lnTo>
                    <a:pt x="1435937" y="856213"/>
                  </a:lnTo>
                  <a:lnTo>
                    <a:pt x="1440475" y="807269"/>
                  </a:lnTo>
                  <a:lnTo>
                    <a:pt x="1442008" y="757466"/>
                  </a:lnTo>
                  <a:lnTo>
                    <a:pt x="1440475" y="707662"/>
                  </a:lnTo>
                  <a:lnTo>
                    <a:pt x="1435937" y="658718"/>
                  </a:lnTo>
                  <a:lnTo>
                    <a:pt x="1428491" y="610735"/>
                  </a:lnTo>
                  <a:lnTo>
                    <a:pt x="1418230" y="563811"/>
                  </a:lnTo>
                  <a:lnTo>
                    <a:pt x="1405251" y="518047"/>
                  </a:lnTo>
                  <a:lnTo>
                    <a:pt x="1389647" y="473543"/>
                  </a:lnTo>
                  <a:lnTo>
                    <a:pt x="1371515" y="430398"/>
                  </a:lnTo>
                  <a:lnTo>
                    <a:pt x="1350949" y="388711"/>
                  </a:lnTo>
                  <a:lnTo>
                    <a:pt x="1328044" y="348584"/>
                  </a:lnTo>
                  <a:lnTo>
                    <a:pt x="1302895" y="310116"/>
                  </a:lnTo>
                  <a:lnTo>
                    <a:pt x="1275597" y="273405"/>
                  </a:lnTo>
                  <a:lnTo>
                    <a:pt x="1246246" y="238554"/>
                  </a:lnTo>
                  <a:lnTo>
                    <a:pt x="1214935" y="205660"/>
                  </a:lnTo>
                  <a:lnTo>
                    <a:pt x="1181761" y="174824"/>
                  </a:lnTo>
                  <a:lnTo>
                    <a:pt x="1146818" y="146146"/>
                  </a:lnTo>
                  <a:lnTo>
                    <a:pt x="1110201" y="119726"/>
                  </a:lnTo>
                  <a:lnTo>
                    <a:pt x="1072005" y="95663"/>
                  </a:lnTo>
                  <a:lnTo>
                    <a:pt x="1032326" y="74057"/>
                  </a:lnTo>
                  <a:lnTo>
                    <a:pt x="991258" y="55008"/>
                  </a:lnTo>
                  <a:lnTo>
                    <a:pt x="948896" y="38616"/>
                  </a:lnTo>
                  <a:lnTo>
                    <a:pt x="905335" y="24980"/>
                  </a:lnTo>
                  <a:lnTo>
                    <a:pt x="860670" y="14201"/>
                  </a:lnTo>
                  <a:lnTo>
                    <a:pt x="814997" y="6378"/>
                  </a:lnTo>
                  <a:lnTo>
                    <a:pt x="768410" y="1611"/>
                  </a:lnTo>
                  <a:lnTo>
                    <a:pt x="721004" y="0"/>
                  </a:lnTo>
                  <a:close/>
                </a:path>
              </a:pathLst>
            </a:custGeom>
            <a:solidFill>
              <a:srgbClr val="587AF8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5C6703-03E4-34DE-7D7B-79F19694DB6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6A166-92F6-1057-D0E5-ADFB84C3F74D}"/>
              </a:ext>
            </a:extLst>
          </p:cNvPr>
          <p:cNvSpPr txBox="1"/>
          <p:nvPr/>
        </p:nvSpPr>
        <p:spPr>
          <a:xfrm>
            <a:off x="330783" y="9841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시트</a:t>
            </a:r>
            <a:r>
              <a:rPr lang="ko-KR" altLang="en-US"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구분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102505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>
                <a:solidFill>
                  <a:schemeClr val="bg1"/>
                </a:solidFill>
              </a:rPr>
              <a:t>0</a:t>
            </a:r>
            <a:r>
              <a:rPr lang="en-US" sz="7500" spc="-44" baseline="-2222">
                <a:solidFill>
                  <a:schemeClr val="bg1"/>
                </a:solidFill>
              </a:rPr>
              <a:t>1</a:t>
            </a:r>
            <a:r>
              <a:rPr sz="1200" b="0" spc="-35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sz="5000" dirty="0">
                <a:solidFill>
                  <a:schemeClr val="bg1"/>
                </a:solidFill>
              </a:rPr>
              <a:t>HTML</a:t>
            </a:r>
            <a:r>
              <a:rPr lang="ko-KR" altLang="en-US" sz="5000" dirty="0">
                <a:solidFill>
                  <a:schemeClr val="bg1"/>
                </a:solidFill>
              </a:rPr>
              <a:t>과 </a:t>
            </a:r>
            <a:r>
              <a:rPr lang="en-US" altLang="ko-KR" sz="5000" dirty="0">
                <a:solidFill>
                  <a:schemeClr val="bg1"/>
                </a:solidFill>
              </a:rPr>
              <a:t>CSS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29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내부 스타일 시트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3" y="1758975"/>
            <a:ext cx="401832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사용할 스타일을 문서 안에 정리한 것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모든 스타일 정보는 </a:t>
            </a:r>
            <a:br>
              <a:rPr lang="en-US" altLang="ko-KR" sz="1400"/>
            </a:br>
            <a:r>
              <a:rPr lang="en-US" altLang="ko-KR" sz="1400"/>
              <a:t>&lt;head&gt; </a:t>
            </a:r>
            <a:r>
              <a:rPr lang="ko-KR" altLang="en-US" sz="1400"/>
              <a:t>태그와 </a:t>
            </a:r>
            <a:r>
              <a:rPr lang="en-US" altLang="ko-KR" sz="1400"/>
              <a:t>&lt;/head&gt; </a:t>
            </a:r>
            <a:r>
              <a:rPr lang="ko-KR" altLang="en-US" sz="1400"/>
              <a:t>태그 안에서 정의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&lt;style&gt; </a:t>
            </a:r>
            <a:r>
              <a:rPr lang="ko-KR" altLang="en-US" sz="1400"/>
              <a:t>태그와 </a:t>
            </a:r>
            <a:r>
              <a:rPr lang="en-US" altLang="ko-KR" sz="1400"/>
              <a:t>&lt;/style&gt; </a:t>
            </a:r>
            <a:r>
              <a:rPr lang="ko-KR" altLang="en-US" sz="1400"/>
              <a:t>태그 사이에 작성</a:t>
            </a:r>
            <a:endParaRPr lang="en-US" altLang="ko-KR" sz="140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94C4ED1-ED85-427D-B9E3-DDC48DCA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33" y="912368"/>
            <a:ext cx="5639548" cy="527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2CE55-13B3-A1DD-1D96-CE423743E25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스타일과 스타일 시트</a:t>
            </a:r>
          </a:p>
        </p:txBody>
      </p:sp>
    </p:spTree>
    <p:extLst>
      <p:ext uri="{BB962C8B-B14F-4D97-AF65-F5344CB8AC3E}">
        <p14:creationId xmlns:p14="http://schemas.microsoft.com/office/powerpoint/2010/main" val="289387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외부스타일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9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1701107"/>
            <a:ext cx="232917" cy="2329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0524" y="1386589"/>
            <a:ext cx="10854690" cy="3854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21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</a:pPr>
            <a:r>
              <a:rPr sz="2400" spc="720" dirty="0">
                <a:latin typeface="휴먼아미체"/>
                <a:cs typeface="휴먼아미체"/>
              </a:rPr>
              <a:t>앞서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살펴본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정의하고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스타일을 </a:t>
            </a:r>
            <a:r>
              <a:rPr sz="2400" spc="565" dirty="0">
                <a:latin typeface="휴먼아미체"/>
                <a:cs typeface="휴먼아미체"/>
              </a:rPr>
              <a:t>사용했다</a:t>
            </a:r>
            <a:r>
              <a:rPr sz="2400" spc="565" dirty="0">
                <a:latin typeface="한컴산뜻돋움"/>
                <a:cs typeface="한컴산뜻돋움"/>
              </a:rPr>
              <a:t>.</a:t>
            </a:r>
            <a:r>
              <a:rPr sz="2400" spc="-125" dirty="0">
                <a:latin typeface="한컴산뜻돋움"/>
                <a:cs typeface="한컴산뜻돋움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하지만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사이트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안에는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수십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개에서부터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수백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개에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이르는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문서들이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있고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문서들에서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똑같이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사용되는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스타일이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있을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것이다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이렇게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문서에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똑같은 스타일을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사용한다면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스타일시트만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따로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저장한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가져다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65" dirty="0">
                <a:latin typeface="휴먼아미체"/>
                <a:cs typeface="휴먼아미체"/>
              </a:rPr>
              <a:t>편리하다</a:t>
            </a:r>
            <a:r>
              <a:rPr sz="2400" spc="56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7620">
              <a:lnSpc>
                <a:spcPts val="3120"/>
              </a:lnSpc>
              <a:spcBef>
                <a:spcPts val="625"/>
              </a:spcBef>
            </a:pPr>
            <a:r>
              <a:rPr sz="2400" spc="690" dirty="0">
                <a:latin typeface="휴먼아미체"/>
                <a:cs typeface="휴먼아미체"/>
              </a:rPr>
              <a:t>이렇게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별도로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저장되는</a:t>
            </a:r>
            <a:r>
              <a:rPr sz="3200" b="1" spc="-215" dirty="0">
                <a:latin typeface="나눔고딕 ExtraBold"/>
                <a:cs typeface="나눔고딕 ExtraBold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스타일시트</a:t>
            </a:r>
            <a:r>
              <a:rPr sz="3200" b="1" spc="-375" dirty="0">
                <a:latin typeface="나눔고딕 ExtraBold"/>
                <a:cs typeface="나눔고딕 ExtraBold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파일을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외부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114" dirty="0">
                <a:latin typeface="나눔고딕 ExtraBold"/>
                <a:cs typeface="나눔고딕 ExtraBold"/>
              </a:rPr>
              <a:t>스타일시트</a:t>
            </a:r>
            <a:r>
              <a:rPr sz="2400" spc="114" dirty="0">
                <a:latin typeface="휴먼아미체"/>
                <a:cs typeface="휴먼아미체"/>
              </a:rPr>
              <a:t>라고</a:t>
            </a:r>
            <a:r>
              <a:rPr sz="2400" spc="-49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하는데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파일의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확장자는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90" dirty="0">
                <a:solidFill>
                  <a:srgbClr val="FF0000"/>
                </a:solidFill>
                <a:latin typeface="한컴산뜻돋움"/>
                <a:cs typeface="한컴산뜻돋움"/>
              </a:rPr>
              <a:t>.css</a:t>
            </a:r>
            <a:r>
              <a:rPr sz="2400" spc="190" dirty="0">
                <a:latin typeface="휴먼아미체"/>
                <a:cs typeface="휴먼아미체"/>
              </a:rPr>
              <a:t>이다</a:t>
            </a:r>
            <a:r>
              <a:rPr sz="2400" spc="19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2320"/>
              </a:spcBef>
            </a:pPr>
            <a:r>
              <a:rPr sz="2400" spc="690" dirty="0">
                <a:latin typeface="휴먼아미체"/>
                <a:cs typeface="휴먼아미체"/>
              </a:rPr>
              <a:t>이렇게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따로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만든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외부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스타일시트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파일은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3200" b="1" dirty="0">
                <a:latin typeface="한컴산뜻돋움"/>
                <a:cs typeface="한컴산뜻돋움"/>
              </a:rPr>
              <a:t>link</a:t>
            </a:r>
            <a:r>
              <a:rPr sz="3200" b="1" spc="-135" dirty="0">
                <a:latin typeface="한컴산뜻돋움"/>
                <a:cs typeface="한컴산뜻돋움"/>
              </a:rPr>
              <a:t> </a:t>
            </a:r>
            <a:r>
              <a:rPr sz="3200" b="1" spc="-185" dirty="0">
                <a:latin typeface="나눔고딕 ExtraBold"/>
                <a:cs typeface="나눔고딕 ExtraBold"/>
              </a:rPr>
              <a:t>라는 </a:t>
            </a:r>
            <a:r>
              <a:rPr sz="3200" b="1" spc="-180" dirty="0">
                <a:latin typeface="나눔고딕 ExtraBold"/>
                <a:cs typeface="나눔고딕 ExtraBold"/>
              </a:rPr>
              <a:t>태그를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180" dirty="0">
                <a:latin typeface="나눔고딕 ExtraBold"/>
                <a:cs typeface="나눔고딕 ExtraBold"/>
              </a:rPr>
              <a:t>사용해서</a:t>
            </a:r>
            <a:r>
              <a:rPr sz="3200" b="1" spc="-204" dirty="0">
                <a:latin typeface="나눔고딕 ExtraBold"/>
                <a:cs typeface="나눔고딕 ExtraBold"/>
              </a:rPr>
              <a:t> </a:t>
            </a:r>
            <a:r>
              <a:rPr sz="3200" b="1" spc="-25" dirty="0">
                <a:latin typeface="나눔고딕 ExtraBold"/>
                <a:cs typeface="나눔고딕 ExtraBold"/>
              </a:rPr>
              <a:t>연결</a:t>
            </a:r>
            <a:endParaRPr sz="3200" dirty="0">
              <a:latin typeface="나눔고딕 ExtraBold"/>
              <a:cs typeface="나눔고딕 ExtraBold"/>
            </a:endParaRPr>
          </a:p>
          <a:p>
            <a:pPr marL="431800">
              <a:lnSpc>
                <a:spcPct val="100000"/>
              </a:lnSpc>
              <a:spcBef>
                <a:spcPts val="80"/>
              </a:spcBef>
            </a:pPr>
            <a:r>
              <a:rPr sz="2400" spc="700" dirty="0">
                <a:latin typeface="휴먼아미체"/>
                <a:cs typeface="휴먼아미체"/>
              </a:rPr>
              <a:t>하기만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하면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마치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5" dirty="0">
                <a:latin typeface="휴먼아미체"/>
                <a:cs typeface="휴먼아미체"/>
              </a:rPr>
              <a:t>스타일시트를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있는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것처럼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있다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66" y="4433108"/>
            <a:ext cx="232917" cy="232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35E7A-85E7-05B6-D79A-47D9544F0A9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스타일 시트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92301-647E-A81B-5085-9614E68E9A96}"/>
              </a:ext>
            </a:extLst>
          </p:cNvPr>
          <p:cNvSpPr txBox="1"/>
          <p:nvPr/>
        </p:nvSpPr>
        <p:spPr>
          <a:xfrm>
            <a:off x="370114" y="9249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외부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제작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54B0E86C-9B45-4F7A-92BB-DC721E907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56" y="2833797"/>
            <a:ext cx="3402675" cy="2296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외부 스타일 시트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174" y="1758975"/>
            <a:ext cx="99667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웹 문서에서 사용할 스타일을 별도 파일로 저장해 놓고 필요할 때마다 파일에서 가져와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&lt;style&gt; </a:t>
            </a:r>
            <a:r>
              <a:rPr lang="ko-KR" altLang="en-US" sz="1400"/>
              <a:t>태그 없이 </a:t>
            </a:r>
            <a:r>
              <a:rPr lang="en-US" altLang="ko-KR" sz="1400"/>
              <a:t>&lt;link&gt; </a:t>
            </a:r>
            <a:r>
              <a:rPr lang="ko-KR" altLang="en-US" sz="1400"/>
              <a:t>태그만 사용해 미리 만들어 놓은 외부 스타일 시트 파일 연결</a:t>
            </a:r>
            <a:endParaRPr lang="en-US" altLang="ko-KR" sz="1400"/>
          </a:p>
        </p:txBody>
      </p:sp>
      <p:sp>
        <p:nvSpPr>
          <p:cNvPr id="11" name="TextBox 10"/>
          <p:cNvSpPr txBox="1"/>
          <p:nvPr/>
        </p:nvSpPr>
        <p:spPr>
          <a:xfrm>
            <a:off x="1604339" y="2833797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C00000"/>
                </a:solidFill>
              </a:rPr>
              <a:t>style.css</a:t>
            </a:r>
            <a:endParaRPr lang="ko-KR" altLang="en-US" sz="1200" b="1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81581F-D887-46C3-8E01-7FF71F88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78" y="3172353"/>
            <a:ext cx="2130233" cy="1252704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A7A53DA-D296-4D6F-B988-5DCF1D07589D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303240" y="3705912"/>
            <a:ext cx="440558" cy="1878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144FFC42-207B-4E00-9C62-215849A7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3464117"/>
            <a:ext cx="3200174" cy="1165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4FF33-3665-D409-C360-6A4D59BE93C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스타일과 스타일 시트</a:t>
            </a:r>
          </a:p>
        </p:txBody>
      </p:sp>
    </p:spTree>
    <p:extLst>
      <p:ext uri="{BB962C8B-B14F-4D97-AF65-F5344CB8AC3E}">
        <p14:creationId xmlns:p14="http://schemas.microsoft.com/office/powerpoint/2010/main" val="99635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404705" y="1044041"/>
            <a:ext cx="8077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한컴산뜻돋움"/>
                <a:cs typeface="한컴산뜻돋움"/>
              </a:rPr>
              <a:t>&lt;HTML&gt;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&lt;HEAD&gt;</a:t>
            </a:r>
            <a:endParaRPr sz="1700">
              <a:latin typeface="한컴산뜻돋움"/>
              <a:cs typeface="한컴산뜻돋움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790" y="1609663"/>
            <a:ext cx="533273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>
              <a:lnSpc>
                <a:spcPct val="100000"/>
              </a:lnSpc>
            </a:pPr>
            <a:r>
              <a:rPr sz="2400" spc="950" dirty="0" err="1">
                <a:latin typeface="휴먼아미체"/>
                <a:cs typeface="휴먼아미체"/>
              </a:rPr>
              <a:t>다음소스는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스타일시트가 </a:t>
            </a:r>
            <a:r>
              <a:rPr sz="2400" spc="815" dirty="0">
                <a:latin typeface="휴먼아미체"/>
                <a:cs typeface="휴먼아미체"/>
              </a:rPr>
              <a:t>포함되어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있는데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이것을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외부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스타일시트 </a:t>
            </a:r>
            <a:r>
              <a:rPr sz="2400" spc="819" dirty="0">
                <a:latin typeface="휴먼아미체"/>
                <a:cs typeface="휴먼아미체"/>
              </a:rPr>
              <a:t>파일로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바꾸려면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문서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안의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40" dirty="0">
                <a:latin typeface="휴먼아미체"/>
                <a:cs typeface="휴먼아미체"/>
              </a:rPr>
              <a:t>스타일시트 </a:t>
            </a:r>
            <a:r>
              <a:rPr sz="2400" spc="650" dirty="0">
                <a:latin typeface="휴먼아미체"/>
                <a:cs typeface="휴먼아미체"/>
              </a:rPr>
              <a:t>에서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&lt;STYLE&gt;</a:t>
            </a:r>
            <a:r>
              <a:rPr sz="2400" spc="-15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태그와</a:t>
            </a:r>
            <a:r>
              <a:rPr sz="2400" spc="-47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&lt;/STYLE&gt;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태그</a:t>
            </a:r>
            <a:r>
              <a:rPr sz="2400" spc="490" dirty="0">
                <a:latin typeface="한컴산뜻돋움"/>
                <a:cs typeface="한컴산뜻돋움"/>
              </a:rPr>
              <a:t>, </a:t>
            </a:r>
            <a:r>
              <a:rPr sz="2400" spc="944" dirty="0">
                <a:latin typeface="휴먼아미체"/>
                <a:cs typeface="휴먼아미체"/>
              </a:rPr>
              <a:t>그리고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주석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65" dirty="0">
                <a:latin typeface="휴먼아미체"/>
                <a:cs typeface="휴먼아미체"/>
              </a:rPr>
              <a:t>태그를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제외한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실제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latin typeface="나눔고딕 ExtraBold"/>
                <a:cs typeface="나눔고딕 ExtraBold"/>
              </a:rPr>
              <a:t>스타일 </a:t>
            </a:r>
            <a:r>
              <a:rPr sz="2400" b="1" spc="-145" dirty="0">
                <a:latin typeface="나눔고딕 ExtraBold"/>
                <a:cs typeface="나눔고딕 ExtraBold"/>
              </a:rPr>
              <a:t>정의 </a:t>
            </a:r>
            <a:r>
              <a:rPr sz="2400" b="1" spc="-140" dirty="0">
                <a:latin typeface="나눔고딕 ExtraBold"/>
                <a:cs typeface="나눔고딕 ExtraBold"/>
              </a:rPr>
              <a:t>부분만 </a:t>
            </a:r>
            <a:r>
              <a:rPr sz="2400" b="1" spc="290" dirty="0">
                <a:latin typeface="나눔고딕 ExtraBold"/>
                <a:cs typeface="나눔고딕 ExtraBold"/>
              </a:rPr>
              <a:t>저장</a:t>
            </a:r>
            <a:r>
              <a:rPr sz="2400" spc="290" dirty="0">
                <a:latin typeface="휴먼아미체"/>
                <a:cs typeface="휴먼아미체"/>
              </a:rPr>
              <a:t>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55" dirty="0">
                <a:latin typeface="휴먼아미체"/>
                <a:cs typeface="휴먼아미체"/>
              </a:rPr>
              <a:t>된다</a:t>
            </a:r>
            <a:r>
              <a:rPr sz="2400" spc="4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877" y="985011"/>
            <a:ext cx="2763316" cy="4795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2068" y="1465694"/>
            <a:ext cx="3205860" cy="5423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499" y="952500"/>
            <a:ext cx="955040" cy="5029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9099" y="952500"/>
            <a:ext cx="1226819" cy="5029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90479" y="952500"/>
            <a:ext cx="955039" cy="50291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04273" y="1003016"/>
            <a:ext cx="4907280" cy="550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6025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내부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스타일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시트</a:t>
            </a:r>
            <a:endParaRPr sz="2400">
              <a:latin typeface="나눔고딕 ExtraBold"/>
              <a:cs typeface="나눔고딕 ExtraBold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700" dirty="0">
                <a:latin typeface="한컴산뜻돋움"/>
                <a:cs typeface="한컴산뜻돋움"/>
              </a:rPr>
              <a:t>&lt;TITLE&gt;</a:t>
            </a:r>
            <a:r>
              <a:rPr sz="1700" spc="-105" dirty="0">
                <a:latin typeface="한컴산뜻돋움"/>
                <a:cs typeface="한컴산뜻돋움"/>
              </a:rPr>
              <a:t> </a:t>
            </a:r>
            <a:r>
              <a:rPr sz="1700" spc="610" dirty="0">
                <a:latin typeface="휴먼아미체"/>
                <a:cs typeface="휴먼아미체"/>
              </a:rPr>
              <a:t>클래스</a:t>
            </a:r>
            <a:r>
              <a:rPr sz="1700" spc="-325" dirty="0">
                <a:latin typeface="휴먼아미체"/>
                <a:cs typeface="휴먼아미체"/>
              </a:rPr>
              <a:t> </a:t>
            </a:r>
            <a:r>
              <a:rPr sz="1700" spc="580" dirty="0">
                <a:latin typeface="휴먼아미체"/>
                <a:cs typeface="휴먼아미체"/>
              </a:rPr>
              <a:t>스타일</a:t>
            </a:r>
            <a:r>
              <a:rPr sz="1700" spc="-345" dirty="0">
                <a:latin typeface="휴먼아미체"/>
                <a:cs typeface="휴먼아미체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&lt;/TITLE&gt;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&lt;STYLE&gt;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F0000"/>
                </a:solidFill>
                <a:latin typeface="한컴산뜻돋움"/>
                <a:cs typeface="한컴산뜻돋움"/>
              </a:rPr>
              <a:t>P</a:t>
            </a:r>
            <a:r>
              <a:rPr sz="1700" spc="-3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{font-size:30px;</a:t>
            </a:r>
            <a:r>
              <a:rPr sz="1700" spc="-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color:yellow}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.skyblue</a:t>
            </a:r>
            <a:r>
              <a:rPr sz="17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{color:skyblue;</a:t>
            </a:r>
            <a:r>
              <a:rPr sz="1700" spc="-3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font-weight:bold}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&lt;/STYLE&gt;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&lt;/HEAD&gt;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25" dirty="0">
                <a:latin typeface="한컴산뜻돋움"/>
                <a:cs typeface="한컴산뜻돋움"/>
              </a:rPr>
              <a:t>&lt;BODY</a:t>
            </a:r>
            <a:r>
              <a:rPr sz="1700" spc="-6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background="bg_02.gif"&gt;</a:t>
            </a:r>
            <a:endParaRPr sz="1700">
              <a:latin typeface="한컴산뜻돋움"/>
              <a:cs typeface="한컴산뜻돋움"/>
            </a:endParaRPr>
          </a:p>
          <a:p>
            <a:pPr marL="12700" marR="644525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&lt;P&gt;My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lover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is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to</a:t>
            </a:r>
            <a:r>
              <a:rPr sz="1700" spc="-7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me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a</a:t>
            </a:r>
            <a:r>
              <a:rPr sz="1700" spc="-8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sachet</a:t>
            </a:r>
            <a:r>
              <a:rPr sz="1700" spc="-6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of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myrrh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&lt;BR&gt; </a:t>
            </a:r>
            <a:r>
              <a:rPr sz="1700" spc="-10" dirty="0">
                <a:latin typeface="한컴산뜻돋움"/>
                <a:cs typeface="한컴산뜻돋움"/>
              </a:rPr>
              <a:t>resting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between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my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breasts.&lt;BR&gt;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&lt;P</a:t>
            </a:r>
            <a:r>
              <a:rPr sz="1700" spc="-8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700" spc="-10" dirty="0">
                <a:latin typeface="한컴산뜻돋움"/>
                <a:cs typeface="한컴산뜻돋움"/>
              </a:rPr>
              <a:t>&gt;</a:t>
            </a:r>
            <a:endParaRPr sz="17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My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lover</a:t>
            </a:r>
            <a:r>
              <a:rPr sz="1700" spc="-8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is</a:t>
            </a:r>
            <a:r>
              <a:rPr sz="1700" spc="-8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to</a:t>
            </a:r>
            <a:r>
              <a:rPr sz="1700" spc="-7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me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a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cluster</a:t>
            </a:r>
            <a:r>
              <a:rPr sz="1700" spc="-6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of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henna</a:t>
            </a:r>
            <a:r>
              <a:rPr sz="1700" spc="-5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blossoms&lt;BR&gt; </a:t>
            </a:r>
            <a:r>
              <a:rPr sz="1700" spc="-20" dirty="0">
                <a:latin typeface="한컴산뜻돋움"/>
                <a:cs typeface="한컴산뜻돋움"/>
              </a:rPr>
              <a:t>from</a:t>
            </a:r>
            <a:r>
              <a:rPr sz="1700" spc="-11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the</a:t>
            </a:r>
            <a:r>
              <a:rPr sz="1700" spc="-6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vineyards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of</a:t>
            </a:r>
            <a:r>
              <a:rPr sz="1700" spc="-7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En</a:t>
            </a:r>
            <a:r>
              <a:rPr sz="1700" spc="-7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Gedi.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&lt;BR&gt;</a:t>
            </a:r>
            <a:endParaRPr sz="1700">
              <a:latin typeface="한컴산뜻돋움"/>
              <a:cs typeface="한컴산뜻돋움"/>
            </a:endParaRPr>
          </a:p>
          <a:p>
            <a:pPr marL="12700" marR="360045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&lt;P</a:t>
            </a:r>
            <a:r>
              <a:rPr sz="1700" spc="-85" dirty="0">
                <a:latin typeface="한컴산뜻돋움"/>
                <a:cs typeface="한컴산뜻돋움"/>
              </a:rPr>
              <a:t> </a:t>
            </a:r>
            <a:r>
              <a:rPr sz="170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7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STYLE="color:lightgreen"</a:t>
            </a:r>
            <a:r>
              <a:rPr sz="1700" spc="-10" dirty="0">
                <a:latin typeface="한컴산뜻돋움"/>
                <a:cs typeface="한컴산뜻돋움"/>
              </a:rPr>
              <a:t>&gt; How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beautiful</a:t>
            </a:r>
            <a:r>
              <a:rPr sz="1700" spc="-7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you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are,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my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darling!&lt;BR&gt;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Oh,</a:t>
            </a:r>
            <a:r>
              <a:rPr sz="1700" spc="-11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how</a:t>
            </a:r>
            <a:r>
              <a:rPr sz="1700" spc="-5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beautiful!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spc="-25" dirty="0">
                <a:latin typeface="한컴산뜻돋움"/>
                <a:cs typeface="한컴산뜻돋움"/>
              </a:rPr>
              <a:t>Your</a:t>
            </a:r>
            <a:r>
              <a:rPr sz="1700" spc="-6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eyes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are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doves.&lt;/P&gt;</a:t>
            </a:r>
            <a:endParaRPr sz="1700">
              <a:latin typeface="한컴산뜻돋움"/>
              <a:cs typeface="한컴산뜻돋움"/>
            </a:endParaRPr>
          </a:p>
          <a:p>
            <a:pPr marL="12700" marR="827405">
              <a:lnSpc>
                <a:spcPct val="100000"/>
              </a:lnSpc>
            </a:pPr>
            <a:r>
              <a:rPr sz="1700" dirty="0">
                <a:latin typeface="한컴산뜻돋움"/>
                <a:cs typeface="한컴산뜻돋움"/>
              </a:rPr>
              <a:t>&lt;P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STYLE="color:orange;</a:t>
            </a:r>
            <a:r>
              <a:rPr sz="1700" spc="-1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font-size:20px"</a:t>
            </a:r>
            <a:r>
              <a:rPr sz="1700" spc="-10" dirty="0">
                <a:latin typeface="한컴산뜻돋움"/>
                <a:cs typeface="한컴산뜻돋움"/>
              </a:rPr>
              <a:t>&gt; How</a:t>
            </a:r>
            <a:r>
              <a:rPr sz="1700" spc="-95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handsome</a:t>
            </a:r>
            <a:r>
              <a:rPr sz="1700" spc="-65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you</a:t>
            </a:r>
            <a:r>
              <a:rPr sz="1700" spc="-80" dirty="0">
                <a:latin typeface="한컴산뜻돋움"/>
                <a:cs typeface="한컴산뜻돋움"/>
              </a:rPr>
              <a:t> </a:t>
            </a:r>
            <a:r>
              <a:rPr sz="1700" spc="-10" dirty="0">
                <a:latin typeface="한컴산뜻돋움"/>
                <a:cs typeface="한컴산뜻돋움"/>
              </a:rPr>
              <a:t>are,</a:t>
            </a:r>
            <a:r>
              <a:rPr sz="1700" spc="-100" dirty="0">
                <a:latin typeface="한컴산뜻돋움"/>
                <a:cs typeface="한컴산뜻돋움"/>
              </a:rPr>
              <a:t> </a:t>
            </a:r>
            <a:r>
              <a:rPr sz="1700" dirty="0">
                <a:latin typeface="한컴산뜻돋움"/>
                <a:cs typeface="한컴산뜻돋움"/>
              </a:rPr>
              <a:t>my</a:t>
            </a:r>
            <a:r>
              <a:rPr sz="1700" spc="-70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lover!</a:t>
            </a:r>
            <a:r>
              <a:rPr sz="1700" spc="-90" dirty="0">
                <a:latin typeface="한컴산뜻돋움"/>
                <a:cs typeface="한컴산뜻돋움"/>
              </a:rPr>
              <a:t> </a:t>
            </a:r>
            <a:r>
              <a:rPr sz="1700" spc="-20" dirty="0">
                <a:latin typeface="한컴산뜻돋움"/>
                <a:cs typeface="한컴산뜻돋움"/>
              </a:rPr>
              <a:t>&lt;/P&gt;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&lt;/BODY&gt;</a:t>
            </a:r>
            <a:endParaRPr sz="17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한컴산뜻돋움"/>
                <a:cs typeface="한컴산뜻돋움"/>
              </a:rPr>
              <a:t>&lt;/HTML&gt;</a:t>
            </a:r>
            <a:endParaRPr sz="1700">
              <a:latin typeface="한컴산뜻돋움"/>
              <a:cs typeface="한컴산뜻돋움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80D253-99C8-D36E-139F-792CFF77FF81}"/>
              </a:ext>
            </a:extLst>
          </p:cNvPr>
          <p:cNvSpPr txBox="1"/>
          <p:nvPr/>
        </p:nvSpPr>
        <p:spPr>
          <a:xfrm>
            <a:off x="316468" y="9017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외부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제작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26708-408B-3A7E-5A2A-5E7B811898E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스타일 시트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04075" y="1663891"/>
            <a:ext cx="102704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marR="5080" indent="-635">
              <a:lnSpc>
                <a:spcPct val="100000"/>
              </a:lnSpc>
            </a:pPr>
            <a:r>
              <a:rPr sz="2400" spc="770" dirty="0" err="1">
                <a:latin typeface="휴먼아미체"/>
                <a:cs typeface="휴먼아미체"/>
              </a:rPr>
              <a:t>내부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시트를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4" dirty="0">
                <a:latin typeface="휴먼아미체"/>
                <a:cs typeface="휴먼아미체"/>
              </a:rPr>
              <a:t>문서를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120" dirty="0">
                <a:latin typeface="한컴산뜻돋움"/>
                <a:cs typeface="한컴산뜻돋움"/>
              </a:rPr>
              <a:t>mystyle.css</a:t>
            </a:r>
            <a:r>
              <a:rPr sz="2400" spc="120" dirty="0">
                <a:latin typeface="휴먼아미체"/>
                <a:cs typeface="휴먼아미체"/>
              </a:rPr>
              <a:t>라는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외부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스타일시트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파일을 </a:t>
            </a:r>
            <a:r>
              <a:rPr sz="2400" spc="815" dirty="0">
                <a:latin typeface="휴먼아미체"/>
                <a:cs typeface="휴먼아미체"/>
              </a:rPr>
              <a:t>이용하여</a:t>
            </a:r>
            <a:r>
              <a:rPr sz="2400" spc="-484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다시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5" dirty="0">
                <a:latin typeface="휴먼아미체"/>
                <a:cs typeface="휴먼아미체"/>
              </a:rPr>
              <a:t>코딩하면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다음과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05" dirty="0">
                <a:latin typeface="휴먼아미체"/>
                <a:cs typeface="휴먼아미체"/>
              </a:rPr>
              <a:t>같다</a:t>
            </a:r>
            <a:r>
              <a:rPr sz="2400" spc="40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075" y="2781132"/>
            <a:ext cx="11732260" cy="3345815"/>
            <a:chOff x="204075" y="2781132"/>
            <a:chExt cx="11732260" cy="33458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075" y="2781132"/>
              <a:ext cx="11731762" cy="21805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651" y="4579873"/>
              <a:ext cx="11566177" cy="15466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883" y="3287026"/>
              <a:ext cx="2763315" cy="4795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79" y="3767700"/>
              <a:ext cx="3205855" cy="542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340" y="3253739"/>
              <a:ext cx="955039" cy="5029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1939" y="3253739"/>
              <a:ext cx="1226819" cy="5029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3319" y="3253739"/>
              <a:ext cx="955039" cy="5029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20909" y="3305031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외부</a:t>
            </a:r>
            <a:r>
              <a:rPr sz="2400" b="1" spc="-14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스타일 </a:t>
            </a:r>
            <a:r>
              <a:rPr sz="2400" b="1" spc="-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시트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1650" y="4246083"/>
            <a:ext cx="788733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2020"/>
                </a:solidFill>
                <a:latin typeface="한컴산뜻돋움"/>
                <a:cs typeface="한컴산뜻돋움"/>
              </a:rPr>
              <a:t>P</a:t>
            </a:r>
            <a:r>
              <a:rPr sz="3200" spc="-16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32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{font-</a:t>
            </a:r>
            <a:r>
              <a:rPr sz="3200" dirty="0">
                <a:solidFill>
                  <a:srgbClr val="FF2020"/>
                </a:solidFill>
                <a:latin typeface="한컴산뜻돋움"/>
                <a:cs typeface="한컴산뜻돋움"/>
              </a:rPr>
              <a:t>size:30px;</a:t>
            </a:r>
            <a:r>
              <a:rPr sz="3200" spc="-9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32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color:yellow}</a:t>
            </a:r>
            <a:endParaRPr sz="3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2020"/>
                </a:solidFill>
                <a:latin typeface="한컴산뜻돋움"/>
                <a:cs typeface="한컴산뜻돋움"/>
              </a:rPr>
              <a:t>.skyblue</a:t>
            </a:r>
            <a:r>
              <a:rPr sz="3200" spc="-16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32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{color:skyblue;</a:t>
            </a:r>
            <a:r>
              <a:rPr sz="3200" spc="-10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32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font-</a:t>
            </a:r>
            <a:r>
              <a:rPr sz="32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weight:bold}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F6D8AE-B13F-FF76-4EC2-E61154E7B6F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D8ABB-8962-7601-D15B-AD844CB72601}"/>
              </a:ext>
            </a:extLst>
          </p:cNvPr>
          <p:cNvSpPr txBox="1"/>
          <p:nvPr/>
        </p:nvSpPr>
        <p:spPr>
          <a:xfrm>
            <a:off x="340358" y="9772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외부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제작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647191" y="1108213"/>
            <a:ext cx="10853420" cy="5424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0">
              <a:lnSpc>
                <a:spcPts val="2020"/>
              </a:lnSpc>
            </a:pPr>
            <a:r>
              <a:rPr sz="1900" spc="-10" dirty="0">
                <a:solidFill>
                  <a:srgbClr val="0000FF"/>
                </a:solidFill>
                <a:latin typeface="한컴산뜻돋움"/>
                <a:cs typeface="한컴산뜻돋움"/>
              </a:rPr>
              <a:t>&lt;HTML&gt;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spc="-10" dirty="0">
                <a:solidFill>
                  <a:srgbClr val="0000FF"/>
                </a:solidFill>
                <a:latin typeface="한컴산뜻돋움"/>
                <a:cs typeface="한컴산뜻돋움"/>
              </a:rPr>
              <a:t>&lt;HEAD&gt;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dirty="0">
                <a:solidFill>
                  <a:srgbClr val="0000FF"/>
                </a:solidFill>
                <a:latin typeface="한컴산뜻돋움"/>
                <a:cs typeface="한컴산뜻돋움"/>
              </a:rPr>
              <a:t>&lt;TITLE&gt;</a:t>
            </a:r>
            <a:r>
              <a:rPr sz="1900" spc="-130" dirty="0">
                <a:solidFill>
                  <a:srgbClr val="0000FF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0000FF"/>
                </a:solidFill>
                <a:latin typeface="한컴산뜻돋움"/>
                <a:cs typeface="한컴산뜻돋움"/>
              </a:rPr>
              <a:t>named</a:t>
            </a:r>
            <a:r>
              <a:rPr sz="1900" spc="-70" dirty="0">
                <a:solidFill>
                  <a:srgbClr val="0000FF"/>
                </a:solidFill>
                <a:latin typeface="한컴산뜻돋움"/>
                <a:cs typeface="한컴산뜻돋움"/>
              </a:rPr>
              <a:t> </a:t>
            </a:r>
            <a:r>
              <a:rPr sz="1900" spc="685" dirty="0">
                <a:solidFill>
                  <a:srgbClr val="0000FF"/>
                </a:solidFill>
                <a:latin typeface="휴먼아미체"/>
                <a:cs typeface="휴먼아미체"/>
              </a:rPr>
              <a:t>클래스</a:t>
            </a:r>
            <a:r>
              <a:rPr sz="1900" spc="-360" dirty="0">
                <a:solidFill>
                  <a:srgbClr val="0000FF"/>
                </a:solidFill>
                <a:latin typeface="휴먼아미체"/>
                <a:cs typeface="휴먼아미체"/>
              </a:rPr>
              <a:t> </a:t>
            </a:r>
            <a:r>
              <a:rPr sz="1900" spc="655" dirty="0">
                <a:solidFill>
                  <a:srgbClr val="0000FF"/>
                </a:solidFill>
                <a:latin typeface="휴먼아미체"/>
                <a:cs typeface="휴먼아미체"/>
              </a:rPr>
              <a:t>스타일</a:t>
            </a:r>
            <a:r>
              <a:rPr sz="1900" spc="-360" dirty="0">
                <a:solidFill>
                  <a:srgbClr val="0000FF"/>
                </a:solidFill>
                <a:latin typeface="휴먼아미체"/>
                <a:cs typeface="휴먼아미체"/>
              </a:rPr>
              <a:t> </a:t>
            </a:r>
            <a:r>
              <a:rPr sz="1900" spc="-10" dirty="0">
                <a:solidFill>
                  <a:srgbClr val="0000FF"/>
                </a:solidFill>
                <a:latin typeface="한컴산뜻돋움"/>
                <a:cs typeface="한컴산뜻돋움"/>
              </a:rPr>
              <a:t>&lt;/TITLE&gt;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dirty="0">
                <a:solidFill>
                  <a:srgbClr val="FF0000"/>
                </a:solidFill>
                <a:latin typeface="한컴산뜻돋움"/>
                <a:cs typeface="한컴산뜻돋움"/>
              </a:rPr>
              <a:t>&lt;LINK</a:t>
            </a:r>
            <a:r>
              <a:rPr sz="1900" spc="-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REL=stylesheet</a:t>
            </a:r>
            <a:r>
              <a:rPr sz="19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dirty="0">
                <a:solidFill>
                  <a:srgbClr val="FF0000"/>
                </a:solidFill>
                <a:latin typeface="한컴산뜻돋움"/>
                <a:cs typeface="한컴산뜻돋움"/>
              </a:rPr>
              <a:t>TYPE</a:t>
            </a:r>
            <a:r>
              <a:rPr sz="1900" spc="-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dirty="0">
                <a:solidFill>
                  <a:srgbClr val="FF0000"/>
                </a:solidFill>
                <a:latin typeface="한컴산뜻돋움"/>
                <a:cs typeface="한컴산뜻돋움"/>
              </a:rPr>
              <a:t>=</a:t>
            </a:r>
            <a:r>
              <a:rPr sz="19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"text/css"</a:t>
            </a:r>
            <a:r>
              <a:rPr sz="1900" spc="-9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HREF="mystyle.css"&gt;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spc="-10" dirty="0">
                <a:solidFill>
                  <a:srgbClr val="0000FF"/>
                </a:solidFill>
                <a:latin typeface="한컴산뜻돋움"/>
                <a:cs typeface="한컴산뜻돋움"/>
              </a:rPr>
              <a:t>&lt;/HEAD&gt;</a:t>
            </a:r>
            <a:endParaRPr sz="19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</a:pPr>
            <a:endParaRPr sz="12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spc="-20" dirty="0">
                <a:latin typeface="한컴산뜻돋움"/>
                <a:cs typeface="한컴산뜻돋움"/>
              </a:rPr>
              <a:t>&lt;BODY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background="bg_02.gif"&gt;</a:t>
            </a:r>
            <a:endParaRPr sz="1900" dirty="0">
              <a:latin typeface="한컴산뜻돋움"/>
              <a:cs typeface="한컴산뜻돋움"/>
            </a:endParaRPr>
          </a:p>
          <a:p>
            <a:pPr marL="4248150" marR="1848485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&lt;P&gt;My</a:t>
            </a:r>
            <a:r>
              <a:rPr sz="1900" spc="-114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lover</a:t>
            </a:r>
            <a:r>
              <a:rPr sz="1900" spc="-6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is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to</a:t>
            </a:r>
            <a:r>
              <a:rPr sz="1900" spc="-11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me</a:t>
            </a:r>
            <a:r>
              <a:rPr sz="1900" spc="-7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a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sachet</a:t>
            </a:r>
            <a:r>
              <a:rPr sz="1900" spc="-9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of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myrrh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spc="-20" dirty="0">
                <a:latin typeface="한컴산뜻돋움"/>
                <a:cs typeface="한컴산뜻돋움"/>
              </a:rPr>
              <a:t>&lt;BR&gt; resting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between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my</a:t>
            </a:r>
            <a:r>
              <a:rPr sz="1900" spc="-7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breasts.&lt;BR&gt;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&lt;P</a:t>
            </a:r>
            <a:r>
              <a:rPr sz="1900" spc="-105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900" spc="-10" dirty="0">
                <a:latin typeface="한컴산뜻돋움"/>
                <a:cs typeface="한컴산뜻돋움"/>
              </a:rPr>
              <a:t>&gt;</a:t>
            </a:r>
            <a:endParaRPr sz="1900" dirty="0">
              <a:latin typeface="한컴산뜻돋움"/>
              <a:cs typeface="한컴산뜻돋움"/>
            </a:endParaRPr>
          </a:p>
          <a:p>
            <a:pPr marL="4248150" marR="1132205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My</a:t>
            </a:r>
            <a:r>
              <a:rPr sz="1900" spc="-114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lover</a:t>
            </a:r>
            <a:r>
              <a:rPr sz="1900" spc="-6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is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to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me</a:t>
            </a:r>
            <a:r>
              <a:rPr sz="1900" spc="-9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a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cluster</a:t>
            </a:r>
            <a:r>
              <a:rPr sz="1900" spc="-10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of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henna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blossoms&lt;BR&gt; </a:t>
            </a:r>
            <a:r>
              <a:rPr sz="1900" spc="-20" dirty="0">
                <a:latin typeface="한컴산뜻돋움"/>
                <a:cs typeface="한컴산뜻돋움"/>
              </a:rPr>
              <a:t>from</a:t>
            </a:r>
            <a:r>
              <a:rPr sz="1900" spc="-10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the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vineyards</a:t>
            </a:r>
            <a:r>
              <a:rPr sz="1900" spc="-6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of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En</a:t>
            </a:r>
            <a:r>
              <a:rPr sz="1900" spc="-10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Gedi.</a:t>
            </a:r>
            <a:r>
              <a:rPr sz="1900" spc="-80" dirty="0">
                <a:latin typeface="한컴산뜻돋움"/>
                <a:cs typeface="한컴산뜻돋움"/>
              </a:rPr>
              <a:t> </a:t>
            </a:r>
            <a:r>
              <a:rPr sz="1900" spc="-20" dirty="0">
                <a:latin typeface="한컴산뜻돋움"/>
                <a:cs typeface="한컴산뜻돋움"/>
              </a:rPr>
              <a:t>&lt;BR&gt;</a:t>
            </a:r>
            <a:endParaRPr sz="1900" dirty="0">
              <a:latin typeface="한컴산뜻돋움"/>
              <a:cs typeface="한컴산뜻돋움"/>
            </a:endParaRPr>
          </a:p>
          <a:p>
            <a:pPr marL="4248150" marR="1551305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&lt;P</a:t>
            </a:r>
            <a:r>
              <a:rPr sz="1900" spc="-114" dirty="0">
                <a:latin typeface="한컴산뜻돋움"/>
                <a:cs typeface="한컴산뜻돋움"/>
              </a:rPr>
              <a:t> </a:t>
            </a:r>
            <a:r>
              <a:rPr sz="190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9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STYLE="color:lightgreen"</a:t>
            </a:r>
            <a:r>
              <a:rPr sz="1900" spc="-10" dirty="0">
                <a:latin typeface="한컴산뜻돋움"/>
                <a:cs typeface="한컴산뜻돋움"/>
              </a:rPr>
              <a:t>&gt; </a:t>
            </a:r>
            <a:r>
              <a:rPr sz="1900" dirty="0">
                <a:latin typeface="한컴산뜻돋움"/>
                <a:cs typeface="한컴산뜻돋움"/>
              </a:rPr>
              <a:t>How</a:t>
            </a:r>
            <a:r>
              <a:rPr sz="1900" spc="-11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beautiful</a:t>
            </a:r>
            <a:r>
              <a:rPr sz="1900" spc="-8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you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are,</a:t>
            </a:r>
            <a:r>
              <a:rPr sz="1900" spc="-8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my</a:t>
            </a:r>
            <a:r>
              <a:rPr sz="1900" spc="-85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darling!&lt;BR&gt;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Oh,</a:t>
            </a:r>
            <a:r>
              <a:rPr sz="1900" spc="-12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how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beautiful!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spc="-25" dirty="0">
                <a:latin typeface="한컴산뜻돋움"/>
                <a:cs typeface="한컴산뜻돋움"/>
              </a:rPr>
              <a:t>Your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eyes</a:t>
            </a:r>
            <a:r>
              <a:rPr sz="1900" spc="-75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are</a:t>
            </a:r>
            <a:r>
              <a:rPr sz="1900" spc="-9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doves.&lt;/P&gt;</a:t>
            </a:r>
            <a:endParaRPr sz="1900" dirty="0">
              <a:latin typeface="한컴산뜻돋움"/>
              <a:cs typeface="한컴산뜻돋움"/>
            </a:endParaRPr>
          </a:p>
          <a:p>
            <a:pPr marL="4248150" marR="2061845">
              <a:lnSpc>
                <a:spcPct val="100000"/>
              </a:lnSpc>
            </a:pPr>
            <a:r>
              <a:rPr sz="1900" dirty="0">
                <a:latin typeface="한컴산뜻돋움"/>
                <a:cs typeface="한컴산뜻돋움"/>
              </a:rPr>
              <a:t>&lt;P</a:t>
            </a:r>
            <a:r>
              <a:rPr sz="1900" spc="-50" dirty="0">
                <a:latin typeface="한컴산뜻돋움"/>
                <a:cs typeface="한컴산뜻돋움"/>
              </a:rPr>
              <a:t> </a:t>
            </a:r>
            <a:r>
              <a:rPr sz="19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STYLE="color:orange;</a:t>
            </a:r>
            <a:r>
              <a:rPr sz="1900" spc="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font-size:20px"</a:t>
            </a:r>
            <a:r>
              <a:rPr sz="1900" spc="-10" dirty="0">
                <a:latin typeface="한컴산뜻돋움"/>
                <a:cs typeface="한컴산뜻돋움"/>
              </a:rPr>
              <a:t>&gt; </a:t>
            </a:r>
            <a:r>
              <a:rPr sz="1900" dirty="0">
                <a:latin typeface="한컴산뜻돋움"/>
                <a:cs typeface="한컴산뜻돋움"/>
              </a:rPr>
              <a:t>How</a:t>
            </a:r>
            <a:r>
              <a:rPr sz="1900" spc="-11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handsome</a:t>
            </a:r>
            <a:r>
              <a:rPr sz="1900" spc="-10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you</a:t>
            </a:r>
            <a:r>
              <a:rPr sz="1900" spc="-100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are,</a:t>
            </a:r>
            <a:r>
              <a:rPr sz="1900" spc="-95" dirty="0">
                <a:latin typeface="한컴산뜻돋움"/>
                <a:cs typeface="한컴산뜻돋움"/>
              </a:rPr>
              <a:t> </a:t>
            </a:r>
            <a:r>
              <a:rPr sz="1900" dirty="0">
                <a:latin typeface="한컴산뜻돋움"/>
                <a:cs typeface="한컴산뜻돋움"/>
              </a:rPr>
              <a:t>my</a:t>
            </a:r>
            <a:r>
              <a:rPr sz="1900" spc="-95" dirty="0">
                <a:latin typeface="한컴산뜻돋움"/>
                <a:cs typeface="한컴산뜻돋움"/>
              </a:rPr>
              <a:t> </a:t>
            </a:r>
            <a:r>
              <a:rPr sz="1900" spc="-10" dirty="0">
                <a:latin typeface="한컴산뜻돋움"/>
                <a:cs typeface="한컴산뜻돋움"/>
              </a:rPr>
              <a:t>lover!</a:t>
            </a:r>
            <a:r>
              <a:rPr sz="1900" spc="-55" dirty="0">
                <a:latin typeface="한컴산뜻돋움"/>
                <a:cs typeface="한컴산뜻돋움"/>
              </a:rPr>
              <a:t> </a:t>
            </a:r>
            <a:r>
              <a:rPr sz="1900" spc="-20" dirty="0">
                <a:latin typeface="한컴산뜻돋움"/>
                <a:cs typeface="한컴산뜻돋움"/>
              </a:rPr>
              <a:t>&lt;/P&gt;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spc="-10" dirty="0">
                <a:latin typeface="한컴산뜻돋움"/>
                <a:cs typeface="한컴산뜻돋움"/>
              </a:rPr>
              <a:t>&lt;/BODY&gt;</a:t>
            </a:r>
            <a:endParaRPr sz="1900" dirty="0">
              <a:latin typeface="한컴산뜻돋움"/>
              <a:cs typeface="한컴산뜻돋움"/>
            </a:endParaRPr>
          </a:p>
          <a:p>
            <a:pPr marL="4248150">
              <a:lnSpc>
                <a:spcPct val="100000"/>
              </a:lnSpc>
            </a:pPr>
            <a:r>
              <a:rPr sz="1900" spc="-10" dirty="0">
                <a:latin typeface="한컴산뜻돋움"/>
                <a:cs typeface="한컴산뜻돋움"/>
              </a:rPr>
              <a:t>&lt;/HTML&gt;</a:t>
            </a:r>
            <a:endParaRPr sz="1900" dirty="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2904" y="2251341"/>
            <a:ext cx="3827145" cy="3392170"/>
            <a:chOff x="632904" y="2251341"/>
            <a:chExt cx="3827145" cy="33921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9" y="2279911"/>
              <a:ext cx="3762844" cy="30278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191" y="2265629"/>
              <a:ext cx="3798570" cy="3059430"/>
            </a:xfrm>
            <a:custGeom>
              <a:avLst/>
              <a:gdLst/>
              <a:ahLst/>
              <a:cxnLst/>
              <a:rect l="l" t="t" r="r" b="b"/>
              <a:pathLst>
                <a:path w="3798570" h="3059429">
                  <a:moveTo>
                    <a:pt x="0" y="0"/>
                  </a:moveTo>
                  <a:lnTo>
                    <a:pt x="3798176" y="0"/>
                  </a:lnTo>
                  <a:lnTo>
                    <a:pt x="3798176" y="3059226"/>
                  </a:lnTo>
                  <a:lnTo>
                    <a:pt x="0" y="3059226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881" y="5310557"/>
              <a:ext cx="3699199" cy="33263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5E0799-EA90-CB6F-851D-ED11124C4BED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 스타일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4DBA7-E6B3-CC2C-9726-2165FEF6AC86}"/>
              </a:ext>
            </a:extLst>
          </p:cNvPr>
          <p:cNvSpPr txBox="1"/>
          <p:nvPr/>
        </p:nvSpPr>
        <p:spPr>
          <a:xfrm>
            <a:off x="353786" y="10013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외부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파일</a:t>
            </a:r>
            <a:r>
              <a:rPr lang="ko-KR" altLang="en-US"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연결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우선순위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4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2329"/>
            <a:ext cx="4780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스타일과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클래스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48" y="792528"/>
            <a:ext cx="338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12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캐스캐이딩</a:t>
            </a:r>
            <a:r>
              <a:rPr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(cascading)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7250" y="1995915"/>
            <a:ext cx="34804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캐스캐이딩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8686" y="3511048"/>
            <a:ext cx="7492365" cy="167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100" dirty="0">
                <a:latin typeface="휴먼아미체"/>
                <a:cs typeface="휴먼아미체"/>
              </a:rPr>
              <a:t>스</a:t>
            </a:r>
            <a:r>
              <a:rPr sz="3200" spc="1080" dirty="0">
                <a:latin typeface="휴먼아미체"/>
                <a:cs typeface="휴먼아미체"/>
              </a:rPr>
              <a:t>타</a:t>
            </a:r>
            <a:r>
              <a:rPr sz="3200" spc="1614" dirty="0">
                <a:latin typeface="휴먼아미체"/>
                <a:cs typeface="휴먼아미체"/>
              </a:rPr>
              <a:t>일</a:t>
            </a:r>
            <a:r>
              <a:rPr sz="3200" spc="1085" dirty="0">
                <a:latin typeface="휴먼아미체"/>
                <a:cs typeface="휴먼아미체"/>
              </a:rPr>
              <a:t>시</a:t>
            </a:r>
            <a:r>
              <a:rPr sz="3200" spc="1100" dirty="0">
                <a:latin typeface="휴먼아미체"/>
                <a:cs typeface="휴먼아미체"/>
              </a:rPr>
              <a:t>트</a:t>
            </a:r>
            <a:r>
              <a:rPr sz="3200" spc="1150" dirty="0">
                <a:latin typeface="휴먼아미체"/>
                <a:cs typeface="휴먼아미체"/>
              </a:rPr>
              <a:t>를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1090" dirty="0">
                <a:latin typeface="휴먼아미체"/>
                <a:cs typeface="휴먼아미체"/>
              </a:rPr>
              <a:t>줄여서</a:t>
            </a:r>
            <a:r>
              <a:rPr sz="3200" spc="-815" dirty="0">
                <a:latin typeface="휴먼아미체"/>
                <a:cs typeface="휴먼아미체"/>
              </a:rPr>
              <a:t> </a:t>
            </a:r>
            <a:r>
              <a:rPr sz="3200" spc="815" dirty="0">
                <a:latin typeface="휴먼아미체"/>
                <a:cs typeface="휴먼아미체"/>
              </a:rPr>
              <a:t>말할</a:t>
            </a:r>
            <a:r>
              <a:rPr sz="3200" spc="-790" dirty="0">
                <a:latin typeface="휴먼아미체"/>
                <a:cs typeface="휴먼아미체"/>
              </a:rPr>
              <a:t> </a:t>
            </a:r>
            <a:r>
              <a:rPr sz="3200" spc="690" dirty="0">
                <a:latin typeface="휴먼아미체"/>
                <a:cs typeface="휴먼아미체"/>
              </a:rPr>
              <a:t>때</a:t>
            </a:r>
            <a:r>
              <a:rPr sz="3200" spc="-800" dirty="0">
                <a:latin typeface="휴먼아미체"/>
                <a:cs typeface="휴먼아미체"/>
              </a:rPr>
              <a:t> </a:t>
            </a:r>
            <a:r>
              <a:rPr sz="4000" b="1" spc="-25" dirty="0">
                <a:latin typeface="한컴산뜻돋움"/>
                <a:cs typeface="한컴산뜻돋움"/>
              </a:rPr>
              <a:t>CSS</a:t>
            </a:r>
            <a:endParaRPr sz="4000">
              <a:latin typeface="한컴산뜻돋움"/>
              <a:cs typeface="한컴산뜻돋움"/>
            </a:endParaRPr>
          </a:p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sz="3200" b="1" spc="-114" dirty="0">
                <a:latin typeface="한컴산뜻돋움"/>
                <a:cs typeface="한컴산뜻돋움"/>
              </a:rPr>
              <a:t>(Cascading</a:t>
            </a:r>
            <a:r>
              <a:rPr sz="3200" b="1" spc="-310" dirty="0">
                <a:latin typeface="한컴산뜻돋움"/>
                <a:cs typeface="한컴산뜻돋움"/>
              </a:rPr>
              <a:t> </a:t>
            </a:r>
            <a:r>
              <a:rPr sz="3200" b="1" spc="-105" dirty="0">
                <a:latin typeface="한컴산뜻돋움"/>
                <a:cs typeface="한컴산뜻돋움"/>
              </a:rPr>
              <a:t>Style</a:t>
            </a:r>
            <a:r>
              <a:rPr sz="3200" b="1" spc="-290" dirty="0">
                <a:latin typeface="한컴산뜻돋움"/>
                <a:cs typeface="한컴산뜻돋움"/>
              </a:rPr>
              <a:t> </a:t>
            </a:r>
            <a:r>
              <a:rPr sz="3200" b="1" spc="190" dirty="0">
                <a:latin typeface="한컴산뜻돋움"/>
                <a:cs typeface="한컴산뜻돋움"/>
              </a:rPr>
              <a:t>Sheet)</a:t>
            </a:r>
            <a:r>
              <a:rPr sz="3200" spc="190" dirty="0">
                <a:latin typeface="휴먼아미체"/>
                <a:cs typeface="휴먼아미체"/>
              </a:rPr>
              <a:t>라고</a:t>
            </a:r>
            <a:r>
              <a:rPr sz="3200" spc="-745" dirty="0">
                <a:latin typeface="휴먼아미체"/>
                <a:cs typeface="휴먼아미체"/>
              </a:rPr>
              <a:t> </a:t>
            </a:r>
            <a:r>
              <a:rPr sz="3200" spc="484" dirty="0">
                <a:latin typeface="휴먼아미체"/>
                <a:cs typeface="휴먼아미체"/>
              </a:rPr>
              <a:t>한다</a:t>
            </a:r>
            <a:r>
              <a:rPr sz="3200" spc="484" dirty="0"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  <a:p>
            <a:pPr marL="12700">
              <a:lnSpc>
                <a:spcPts val="4300"/>
              </a:lnSpc>
            </a:pPr>
            <a:r>
              <a:rPr sz="3200" spc="640" dirty="0">
                <a:latin typeface="휴먼아미체"/>
                <a:cs typeface="휴먼아미체"/>
              </a:rPr>
              <a:t>즉</a:t>
            </a:r>
            <a:r>
              <a:rPr sz="3200" spc="640" dirty="0">
                <a:latin typeface="한컴산뜻돋움"/>
                <a:cs typeface="한컴산뜻돋움"/>
              </a:rPr>
              <a:t>,</a:t>
            </a:r>
            <a:r>
              <a:rPr sz="3200" spc="-355" dirty="0">
                <a:latin typeface="한컴산뜻돋움"/>
                <a:cs typeface="한컴산뜻돋움"/>
              </a:rPr>
              <a:t> </a:t>
            </a:r>
            <a:r>
              <a:rPr sz="3200" spc="1065" dirty="0">
                <a:latin typeface="휴먼아미체"/>
                <a:cs typeface="휴먼아미체"/>
              </a:rPr>
              <a:t>스타일들이</a:t>
            </a:r>
            <a:r>
              <a:rPr sz="3200" spc="-840" dirty="0">
                <a:latin typeface="휴먼아미체"/>
                <a:cs typeface="휴먼아미체"/>
              </a:rPr>
              <a:t> </a:t>
            </a:r>
            <a:r>
              <a:rPr sz="3600" b="1" spc="-275" dirty="0">
                <a:latin typeface="나눔고딕 ExtraBold"/>
                <a:cs typeface="나눔고딕 ExtraBold"/>
              </a:rPr>
              <a:t>단계별로</a:t>
            </a:r>
            <a:r>
              <a:rPr sz="3600" b="1" spc="-415" dirty="0">
                <a:latin typeface="나눔고딕 ExtraBold"/>
                <a:cs typeface="나눔고딕 ExtraBold"/>
              </a:rPr>
              <a:t> </a:t>
            </a:r>
            <a:r>
              <a:rPr sz="3600" b="1" spc="500" dirty="0">
                <a:latin typeface="나눔고딕 ExtraBold"/>
                <a:cs typeface="나눔고딕 ExtraBold"/>
              </a:rPr>
              <a:t>적용</a:t>
            </a:r>
            <a:r>
              <a:rPr sz="3200" spc="500" dirty="0">
                <a:latin typeface="휴먼아미체"/>
                <a:cs typeface="휴먼아미체"/>
              </a:rPr>
              <a:t>된다는</a:t>
            </a:r>
            <a:r>
              <a:rPr sz="3200" spc="-840" dirty="0">
                <a:latin typeface="휴먼아미체"/>
                <a:cs typeface="휴먼아미체"/>
              </a:rPr>
              <a:t> </a:t>
            </a:r>
            <a:r>
              <a:rPr sz="3200" spc="700" dirty="0">
                <a:latin typeface="휴먼아미체"/>
                <a:cs typeface="휴먼아미체"/>
              </a:rPr>
              <a:t>의미이다</a:t>
            </a:r>
            <a:r>
              <a:rPr sz="3200" spc="700" dirty="0"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196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5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4" y="6546207"/>
            <a:ext cx="317627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5" dirty="0">
                <a:solidFill>
                  <a:srgbClr val="585858"/>
                </a:solidFill>
                <a:latin typeface="휴먼아미체"/>
                <a:cs typeface="휴먼아미체"/>
              </a:rPr>
              <a:t>프로그램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짜기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5432" y="5799405"/>
            <a:ext cx="1024890" cy="1059180"/>
            <a:chOff x="2975432" y="5799405"/>
            <a:chExt cx="1024890" cy="10591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5432" y="5799405"/>
              <a:ext cx="919010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0729" y="2524827"/>
            <a:ext cx="919019" cy="90626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33350" y="4116416"/>
            <a:ext cx="919480" cy="2644775"/>
            <a:chOff x="133350" y="4116416"/>
            <a:chExt cx="919480" cy="26447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3005" y="1276150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캐스캐이딩의 의미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6524"/>
            <a:ext cx="106456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캐스캐이딩</a:t>
            </a:r>
            <a:r>
              <a:rPr lang="en-US" altLang="ko-KR" sz="1400" dirty="0">
                <a:latin typeface="+mn-ea"/>
              </a:rPr>
              <a:t>(Cascading) : </a:t>
            </a:r>
            <a:r>
              <a:rPr lang="ko-KR" altLang="en-US" sz="1400" dirty="0">
                <a:latin typeface="+mn-ea"/>
              </a:rPr>
              <a:t> ‘위에서 아래로 흐른다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는 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선택자에 여러 스타일이 적용될 때 스타일 충돌을 막기 위해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위에서 아래로 흐르며 적용되는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방법을 선택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005" y="3147134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캐스캐이딩의 원칙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62730" y="3641892"/>
            <a:ext cx="85064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① </a:t>
            </a:r>
            <a:r>
              <a:rPr lang="ko-KR" altLang="en-US" sz="1400">
                <a:solidFill>
                  <a:srgbClr val="211D1E"/>
                </a:solidFill>
                <a:latin typeface="TDc_SSiGothic 140"/>
              </a:rPr>
              <a:t>스타일 우선순위 </a:t>
            </a:r>
            <a:r>
              <a:rPr lang="en-US" altLang="ko-KR" sz="14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스타일 규칙의 중요도</a:t>
            </a:r>
            <a:r>
              <a:rPr lang="en-US" altLang="ko-KR" sz="14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적용 범위에 따라 우선순위가 결정되고 </a:t>
            </a:r>
            <a:br>
              <a:rPr lang="en-US" altLang="ko-KR" sz="1400">
                <a:solidFill>
                  <a:srgbClr val="211D1E"/>
                </a:solidFill>
                <a:latin typeface="TDc_SSiGothic 120"/>
              </a:rPr>
            </a:br>
            <a:r>
              <a:rPr lang="en-US" altLang="ko-KR" sz="1400">
                <a:solidFill>
                  <a:srgbClr val="211D1E"/>
                </a:solidFill>
                <a:latin typeface="TDc_SSiGothic 120"/>
              </a:rPr>
              <a:t>                                       </a:t>
            </a: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우선순위에 따라 위에서 아래로 스타일 적용</a:t>
            </a:r>
            <a:endParaRPr lang="en-US" altLang="ko-KR" sz="1400">
              <a:solidFill>
                <a:srgbClr val="211D1E"/>
              </a:solidFill>
              <a:latin typeface="TDc_SSiGothic 12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② </a:t>
            </a:r>
            <a:r>
              <a:rPr lang="ko-KR" altLang="en-US" sz="1400">
                <a:solidFill>
                  <a:srgbClr val="211D1E"/>
                </a:solidFill>
                <a:latin typeface="TDc_SSiGothic 140"/>
              </a:rPr>
              <a:t>스타일 상속 </a:t>
            </a:r>
            <a:r>
              <a:rPr lang="en-US" altLang="ko-KR" sz="14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태그들의 포함 관계에 따라 부모 요소의 스타일을 자식 요소로</a:t>
            </a:r>
            <a:r>
              <a:rPr lang="en-US" altLang="ko-KR" sz="14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400">
                <a:solidFill>
                  <a:srgbClr val="211D1E"/>
                </a:solidFill>
                <a:latin typeface="TDc_SSiGothic 120"/>
              </a:rPr>
              <a:t>위에서 아래로 전달</a:t>
            </a:r>
            <a:endParaRPr lang="ko-KR" altLang="en-US" sz="1400"/>
          </a:p>
        </p:txBody>
      </p:sp>
      <p:sp>
        <p:nvSpPr>
          <p:cNvPr id="5" name="직사각형 4"/>
          <p:cNvSpPr/>
          <p:nvPr/>
        </p:nvSpPr>
        <p:spPr>
          <a:xfrm>
            <a:off x="612396" y="5178706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※ 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스타일 시트에서 ‘캐스캐이딩’은 가장 기본적인 개념이기 때문에 일반적으로 ‘스타일 시트’는 ‘캐스캐이딩 스타일 시트</a:t>
            </a:r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(CSS)’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와 같은 의미로 사용됨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B13C1-8432-E524-5CE2-28A1753B941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7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E8591C-566E-1370-59BF-5E6AFBE0498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AEE3-442F-B3B3-BDDD-6E3223F31656}"/>
              </a:ext>
            </a:extLst>
          </p:cNvPr>
          <p:cNvSpPr txBox="1"/>
          <p:nvPr/>
        </p:nvSpPr>
        <p:spPr>
          <a:xfrm>
            <a:off x="1941500" y="1788702"/>
            <a:ext cx="8039113" cy="145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HTML,CSS,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자바스크립트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웹사이트를 만드는 과정은 집을 짓는 과정과 비슷하다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HTML=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CSS=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자바스크립트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B1820-E237-D919-DAFE-43AEFA43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88" y="3685477"/>
            <a:ext cx="2559262" cy="1709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3E1B78-DB61-4D03-43C7-3C1CCE5D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06" y="3685455"/>
            <a:ext cx="2559326" cy="1709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EF9E8-668B-FC1B-7005-DD58FA550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87" y="3685455"/>
            <a:ext cx="2559326" cy="17094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8155D5-6482-7A03-B089-57CB1CDA4957}"/>
              </a:ext>
            </a:extLst>
          </p:cNvPr>
          <p:cNvSpPr/>
          <p:nvPr/>
        </p:nvSpPr>
        <p:spPr>
          <a:xfrm>
            <a:off x="2208219" y="4250258"/>
            <a:ext cx="2260800" cy="5798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HTML=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1CCE4C-B609-0395-A0F2-F7A44D884A6A}"/>
              </a:ext>
            </a:extLst>
          </p:cNvPr>
          <p:cNvSpPr/>
          <p:nvPr/>
        </p:nvSpPr>
        <p:spPr>
          <a:xfrm>
            <a:off x="4889964" y="4250258"/>
            <a:ext cx="2259611" cy="5798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CSS=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인테리어 디자인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A734F3-ED04-205B-53CB-39E59610DAAF}"/>
              </a:ext>
            </a:extLst>
          </p:cNvPr>
          <p:cNvSpPr/>
          <p:nvPr/>
        </p:nvSpPr>
        <p:spPr>
          <a:xfrm>
            <a:off x="7571145" y="4250258"/>
            <a:ext cx="2259611" cy="5798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자바 스크립트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AB325-528A-F972-4DBE-1FDC61506113}"/>
              </a:ext>
            </a:extLst>
          </p:cNvPr>
          <p:cNvSpPr txBox="1"/>
          <p:nvPr/>
        </p:nvSpPr>
        <p:spPr>
          <a:xfrm>
            <a:off x="348343" y="9738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 CSS,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자바스크립트</a:t>
            </a:r>
            <a:endParaRPr lang="ko-KR" altLang="en-US" sz="2400" dirty="0">
              <a:solidFill>
                <a:srgbClr val="4576B8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38E92C-4683-90B8-330F-E996557D401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58D8F2-41BB-8E6E-5355-1B9F219580F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5E35A-CDA5-468F-A83B-EA846ECC89C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45901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3555"/>
            <a:chOff x="0" y="0"/>
            <a:chExt cx="12192000" cy="6853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9" y="0"/>
              <a:ext cx="11410046" cy="60419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79" y="4396905"/>
              <a:ext cx="11410045" cy="24560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856" y="628243"/>
              <a:ext cx="5226304" cy="62125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30536" y="1370643"/>
            <a:ext cx="4440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한컴산뜻돋움"/>
                <a:cs typeface="한컴산뜻돋움"/>
              </a:rPr>
              <a:t>&lt;STYLE&gt;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한컴산뜻돋움"/>
                <a:cs typeface="한컴산뜻돋움"/>
              </a:rPr>
              <a:t>P</a:t>
            </a:r>
            <a:r>
              <a:rPr sz="18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{font-size:30px;</a:t>
            </a:r>
            <a:r>
              <a:rPr sz="1800" spc="-6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color:yellow}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한컴산뜻돋움"/>
                <a:cs typeface="한컴산뜻돋움"/>
              </a:rPr>
              <a:t>.skyblue</a:t>
            </a:r>
            <a:r>
              <a:rPr sz="1800" spc="-9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{color:skyblue;</a:t>
            </a:r>
            <a:r>
              <a:rPr sz="1800" spc="-5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font-weight:bold}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한컴산뜻돋움"/>
                <a:cs typeface="한컴산뜻돋움"/>
              </a:rPr>
              <a:t>&lt;/STYLE&gt;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0079" y="2742243"/>
            <a:ext cx="519049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한컴산뜻돋움"/>
                <a:cs typeface="한컴산뜻돋움"/>
              </a:rPr>
              <a:t>&lt;BODY</a:t>
            </a:r>
            <a:r>
              <a:rPr sz="1800" spc="-8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background="bg_02.gif"&gt;</a:t>
            </a:r>
            <a:endParaRPr sz="1800">
              <a:latin typeface="한컴산뜻돋움"/>
              <a:cs typeface="한컴산뜻돋움"/>
            </a:endParaRPr>
          </a:p>
          <a:p>
            <a:pPr marL="12700" marR="685165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&lt;P&gt;My</a:t>
            </a:r>
            <a:r>
              <a:rPr sz="1800" spc="-14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lover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is</a:t>
            </a:r>
            <a:r>
              <a:rPr sz="1800" spc="-10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to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me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a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sachet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of</a:t>
            </a:r>
            <a:r>
              <a:rPr sz="1800" spc="-10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myrrh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&lt;BR&gt; resting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between</a:t>
            </a:r>
            <a:r>
              <a:rPr sz="1800" spc="-5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my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breasts.&lt;BR&gt;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&lt;P</a:t>
            </a:r>
            <a:r>
              <a:rPr sz="1800" spc="-10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800" spc="-10" dirty="0">
                <a:latin typeface="한컴산뜻돋움"/>
                <a:cs typeface="한컴산뜻돋움"/>
              </a:rPr>
              <a:t>&gt;</a:t>
            </a:r>
            <a:endParaRPr sz="18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My</a:t>
            </a:r>
            <a:r>
              <a:rPr sz="1800" spc="-125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lover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is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to</a:t>
            </a:r>
            <a:r>
              <a:rPr sz="1800" spc="-10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me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a</a:t>
            </a:r>
            <a:r>
              <a:rPr sz="1800" spc="-6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cluster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of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henna</a:t>
            </a:r>
            <a:r>
              <a:rPr sz="1800" spc="-6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blossoms&lt;BR&gt; </a:t>
            </a:r>
            <a:r>
              <a:rPr sz="1800" spc="-20" dirty="0">
                <a:latin typeface="한컴산뜻돋움"/>
                <a:cs typeface="한컴산뜻돋움"/>
              </a:rPr>
              <a:t>from</a:t>
            </a:r>
            <a:r>
              <a:rPr sz="1800" spc="-10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the</a:t>
            </a:r>
            <a:r>
              <a:rPr sz="1800" spc="-10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vineyards</a:t>
            </a:r>
            <a:r>
              <a:rPr sz="1800" spc="-6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of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En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Gedi.</a:t>
            </a:r>
            <a:r>
              <a:rPr sz="1800" spc="-80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&lt;BR&gt;</a:t>
            </a:r>
            <a:endParaRPr sz="1800">
              <a:latin typeface="한컴산뜻돋움"/>
              <a:cs typeface="한컴산뜻돋움"/>
            </a:endParaRPr>
          </a:p>
          <a:p>
            <a:pPr marL="12700" marR="393700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&lt;P</a:t>
            </a:r>
            <a:r>
              <a:rPr sz="1800" spc="-95" dirty="0">
                <a:latin typeface="한컴산뜻돋움"/>
                <a:cs typeface="한컴산뜻돋움"/>
              </a:rPr>
              <a:t> </a:t>
            </a:r>
            <a:r>
              <a:rPr sz="1800" dirty="0">
                <a:solidFill>
                  <a:srgbClr val="FF0000"/>
                </a:solidFill>
                <a:latin typeface="한컴산뜻돋움"/>
                <a:cs typeface="한컴산뜻돋움"/>
              </a:rPr>
              <a:t>CLASS="skyblue"</a:t>
            </a:r>
            <a:r>
              <a:rPr sz="1800" spc="-12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STYLE="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color:lightgreen</a:t>
            </a:r>
            <a:r>
              <a:rPr sz="1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"</a:t>
            </a:r>
            <a:r>
              <a:rPr sz="1800" spc="-10" dirty="0">
                <a:latin typeface="한컴산뜻돋움"/>
                <a:cs typeface="한컴산뜻돋움"/>
              </a:rPr>
              <a:t>&gt; How</a:t>
            </a:r>
            <a:r>
              <a:rPr sz="1800" spc="-12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beautiful</a:t>
            </a:r>
            <a:r>
              <a:rPr sz="1800" spc="-8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you</a:t>
            </a:r>
            <a:r>
              <a:rPr sz="1800" spc="-11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are,</a:t>
            </a:r>
            <a:r>
              <a:rPr sz="1800" spc="-6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my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darling!&lt;BR&gt;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Oh,</a:t>
            </a:r>
            <a:r>
              <a:rPr sz="1800" spc="-12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how</a:t>
            </a:r>
            <a:r>
              <a:rPr sz="1800" spc="-8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beautiful!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spc="-30" dirty="0">
                <a:latin typeface="한컴산뜻돋움"/>
                <a:cs typeface="한컴산뜻돋움"/>
              </a:rPr>
              <a:t>Your</a:t>
            </a:r>
            <a:r>
              <a:rPr sz="1800" spc="-90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eyes</a:t>
            </a:r>
            <a:r>
              <a:rPr sz="1800" spc="-10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are</a:t>
            </a:r>
            <a:r>
              <a:rPr sz="1800" spc="-5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doves.&lt;/P&gt;</a:t>
            </a:r>
            <a:endParaRPr sz="1800">
              <a:latin typeface="한컴산뜻돋움"/>
              <a:cs typeface="한컴산뜻돋움"/>
            </a:endParaRPr>
          </a:p>
          <a:p>
            <a:pPr marL="12700" marR="868680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&lt;P</a:t>
            </a:r>
            <a:r>
              <a:rPr sz="1800" spc="-40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STYLE="</a:t>
            </a:r>
            <a:r>
              <a:rPr sz="1800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color:orange;</a:t>
            </a:r>
            <a:r>
              <a:rPr sz="1800" spc="1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font-size:20px</a:t>
            </a:r>
            <a:r>
              <a:rPr sz="18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"</a:t>
            </a:r>
            <a:r>
              <a:rPr sz="1800" spc="-10" dirty="0">
                <a:latin typeface="한컴산뜻돋움"/>
                <a:cs typeface="한컴산뜻돋움"/>
              </a:rPr>
              <a:t>&gt; How</a:t>
            </a:r>
            <a:r>
              <a:rPr sz="1800" spc="-125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handsome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you</a:t>
            </a:r>
            <a:r>
              <a:rPr sz="1800" spc="-85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are,</a:t>
            </a:r>
            <a:r>
              <a:rPr sz="1800" spc="-45" dirty="0">
                <a:latin typeface="한컴산뜻돋움"/>
                <a:cs typeface="한컴산뜻돋움"/>
              </a:rPr>
              <a:t> </a:t>
            </a:r>
            <a:r>
              <a:rPr sz="1800" dirty="0">
                <a:latin typeface="한컴산뜻돋움"/>
                <a:cs typeface="한컴산뜻돋움"/>
              </a:rPr>
              <a:t>my</a:t>
            </a:r>
            <a:r>
              <a:rPr sz="1800" spc="-70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lover!</a:t>
            </a:r>
            <a:r>
              <a:rPr sz="1800" spc="-75" dirty="0">
                <a:latin typeface="한컴산뜻돋움"/>
                <a:cs typeface="한컴산뜻돋움"/>
              </a:rPr>
              <a:t> </a:t>
            </a:r>
            <a:r>
              <a:rPr sz="1800" spc="-20" dirty="0">
                <a:latin typeface="한컴산뜻돋움"/>
                <a:cs typeface="한컴산뜻돋움"/>
              </a:rPr>
              <a:t>&lt;/P&gt;</a:t>
            </a: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한컴산뜻돋움"/>
                <a:cs typeface="한컴산뜻돋움"/>
              </a:rPr>
              <a:t>&lt;/BODY&gt;</a:t>
            </a:r>
            <a:endParaRPr sz="18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248" y="792528"/>
            <a:ext cx="338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4.</a:t>
            </a:r>
            <a:r>
              <a:rPr sz="2400" b="1" spc="-12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캐스캐이딩</a:t>
            </a:r>
            <a:r>
              <a:rPr sz="2400" b="1" spc="-45" dirty="0">
                <a:solidFill>
                  <a:srgbClr val="00AFEF"/>
                </a:solidFill>
                <a:latin typeface="한컴산뜻돋움"/>
                <a:cs typeface="한컴산뜻돋움"/>
              </a:rPr>
              <a:t>(cascading)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3847" y="2251341"/>
            <a:ext cx="4982845" cy="2790825"/>
            <a:chOff x="453847" y="2251341"/>
            <a:chExt cx="4982845" cy="27908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22" y="2279916"/>
              <a:ext cx="4925669" cy="24075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8134" y="2265629"/>
              <a:ext cx="4954270" cy="2436495"/>
            </a:xfrm>
            <a:custGeom>
              <a:avLst/>
              <a:gdLst/>
              <a:ahLst/>
              <a:cxnLst/>
              <a:rect l="l" t="t" r="r" b="b"/>
              <a:pathLst>
                <a:path w="4954270" h="2436495">
                  <a:moveTo>
                    <a:pt x="0" y="0"/>
                  </a:moveTo>
                  <a:lnTo>
                    <a:pt x="4954244" y="0"/>
                  </a:lnTo>
                  <a:lnTo>
                    <a:pt x="4954244" y="2436101"/>
                  </a:lnTo>
                  <a:lnTo>
                    <a:pt x="0" y="243610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388" y="4709038"/>
              <a:ext cx="4925669" cy="3326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55130" y="2043775"/>
            <a:ext cx="142303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4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0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29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01393" y="2038884"/>
            <a:ext cx="219428" cy="219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3C549B-10A8-1D60-C812-5D97B0DAFDA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280879EA-5D9B-1FD0-BD5C-25D2BBDAF62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FF32B4-541C-A5E5-F169-5B5C328D4418}"/>
              </a:ext>
            </a:extLst>
          </p:cNvPr>
          <p:cNvSpPr txBox="1"/>
          <p:nvPr/>
        </p:nvSpPr>
        <p:spPr>
          <a:xfrm>
            <a:off x="306648" y="9701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캐스캐이딩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(cascading)</a:t>
            </a:r>
            <a:endParaRPr lang="en-US" altLang="ko-KR" sz="2400" dirty="0">
              <a:latin typeface="한컴산뜻돋움"/>
              <a:cs typeface="한컴산뜻돋움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FE8B9C-CA8C-5C2E-3617-FC48329BC70F}"/>
              </a:ext>
            </a:extLst>
          </p:cNvPr>
          <p:cNvSpPr txBox="1"/>
          <p:nvPr/>
        </p:nvSpPr>
        <p:spPr>
          <a:xfrm>
            <a:off x="429985" y="20031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CLASS="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skyblue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"&gt;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D174D2-44CE-0043-FEF1-026D8871CA41}"/>
              </a:ext>
            </a:extLst>
          </p:cNvPr>
          <p:cNvSpPr txBox="1"/>
          <p:nvPr/>
        </p:nvSpPr>
        <p:spPr>
          <a:xfrm>
            <a:off x="429985" y="2556384"/>
            <a:ext cx="10069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</a:t>
            </a:r>
            <a:r>
              <a:rPr lang="ko-KR" altLang="en-US" dirty="0"/>
              <a:t> 스타일의 </a:t>
            </a:r>
            <a:r>
              <a:rPr lang="ko-KR" altLang="en-US" dirty="0" err="1"/>
              <a:t>color:yellow와</a:t>
            </a:r>
            <a:r>
              <a:rPr lang="ko-KR" altLang="en-US" dirty="0"/>
              <a:t> </a:t>
            </a:r>
            <a:r>
              <a:rPr lang="ko-KR" altLang="en-US" dirty="0" err="1"/>
              <a:t>skyblue스타일의</a:t>
            </a:r>
            <a:r>
              <a:rPr lang="ko-KR" altLang="en-US" dirty="0"/>
              <a:t> </a:t>
            </a:r>
            <a:r>
              <a:rPr lang="ko-KR" altLang="en-US" dirty="0" err="1"/>
              <a:t>color:skyblue</a:t>
            </a:r>
            <a:r>
              <a:rPr lang="ko-KR" altLang="en-US" dirty="0"/>
              <a:t> 중 텍스트에 더 가까운 </a:t>
            </a:r>
            <a:r>
              <a:rPr lang="ko-KR" altLang="en-US" dirty="0" err="1"/>
              <a:t>skyblue</a:t>
            </a:r>
            <a:r>
              <a:rPr lang="ko-KR" altLang="en-US" dirty="0"/>
              <a:t> 의 스타일이 먼저 적용된다.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CB2150-9D0C-7305-B15F-0C75EE79B4BB}"/>
              </a:ext>
            </a:extLst>
          </p:cNvPr>
          <p:cNvSpPr txBox="1"/>
          <p:nvPr/>
        </p:nvSpPr>
        <p:spPr>
          <a:xfrm>
            <a:off x="468085" y="3755963"/>
            <a:ext cx="7592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CLASS="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skyblue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" STYLE="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color:lightgreen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"&gt;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FADC60-5DD6-0312-8DAC-0FADCD77E826}"/>
              </a:ext>
            </a:extLst>
          </p:cNvPr>
          <p:cNvSpPr txBox="1"/>
          <p:nvPr/>
        </p:nvSpPr>
        <p:spPr>
          <a:xfrm>
            <a:off x="522515" y="4309211"/>
            <a:ext cx="9976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</a:t>
            </a:r>
            <a:r>
              <a:rPr lang="ko-KR" altLang="en-US" dirty="0"/>
              <a:t> 스타일의 </a:t>
            </a:r>
            <a:r>
              <a:rPr lang="ko-KR" altLang="en-US" dirty="0" err="1"/>
              <a:t>color:yellow와</a:t>
            </a:r>
            <a:r>
              <a:rPr lang="ko-KR" altLang="en-US" dirty="0"/>
              <a:t> </a:t>
            </a:r>
            <a:r>
              <a:rPr lang="ko-KR" altLang="en-US" dirty="0" err="1"/>
              <a:t>skyblue스타일의</a:t>
            </a:r>
            <a:r>
              <a:rPr lang="ko-KR" altLang="en-US" dirty="0"/>
              <a:t> </a:t>
            </a:r>
            <a:r>
              <a:rPr lang="ko-KR" altLang="en-US" dirty="0" err="1"/>
              <a:t>color:skyblue</a:t>
            </a:r>
            <a:r>
              <a:rPr lang="ko-KR" altLang="en-US" dirty="0"/>
              <a:t>, 그리고 STYLE 속성의 </a:t>
            </a:r>
            <a:r>
              <a:rPr lang="ko-KR" altLang="en-US" dirty="0" err="1"/>
              <a:t>color:lightgreen</a:t>
            </a:r>
            <a:r>
              <a:rPr lang="ko-KR" altLang="en-US" dirty="0"/>
              <a:t> 중 텍스트와 더 가까운 </a:t>
            </a:r>
            <a:r>
              <a:rPr lang="ko-KR" altLang="en-US" dirty="0" err="1"/>
              <a:t>color:lightgreen이</a:t>
            </a:r>
            <a:r>
              <a:rPr lang="ko-KR" altLang="en-US" dirty="0"/>
              <a:t> 먼저 적용되고 이어 </a:t>
            </a:r>
            <a:r>
              <a:rPr lang="ko-KR" altLang="en-US" dirty="0" err="1"/>
              <a:t>skyblue</a:t>
            </a:r>
            <a:r>
              <a:rPr lang="ko-KR" altLang="en-US" dirty="0"/>
              <a:t> 안의 </a:t>
            </a:r>
            <a:r>
              <a:rPr lang="ko-KR" altLang="en-US" dirty="0" err="1"/>
              <a:t>color</a:t>
            </a:r>
            <a:r>
              <a:rPr lang="ko-KR" altLang="en-US" dirty="0"/>
              <a:t> 속성을 제외한 다른 스타일이 적용된다.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78739" y="22329"/>
            <a:ext cx="4780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02.</a:t>
            </a:r>
            <a:r>
              <a:rPr sz="2800" b="1" spc="-12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태그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스타일과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클래스</a:t>
            </a:r>
            <a:r>
              <a:rPr sz="2800" b="1" spc="-8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endParaRPr sz="2800">
              <a:latin typeface="나눔고딕"/>
              <a:cs typeface="나눔고딕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82533" y="3909745"/>
            <a:ext cx="1279525" cy="1620520"/>
            <a:chOff x="1982533" y="3909745"/>
            <a:chExt cx="1279525" cy="162052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2533" y="3909745"/>
              <a:ext cx="1279055" cy="155435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39471" y="4445261"/>
              <a:ext cx="810260" cy="1085215"/>
            </a:xfrm>
            <a:custGeom>
              <a:avLst/>
              <a:gdLst/>
              <a:ahLst/>
              <a:cxnLst/>
              <a:rect l="l" t="t" r="r" b="b"/>
              <a:pathLst>
                <a:path w="810260" h="1085214">
                  <a:moveTo>
                    <a:pt x="0" y="0"/>
                  </a:moveTo>
                  <a:lnTo>
                    <a:pt x="279120" y="663244"/>
                  </a:lnTo>
                  <a:lnTo>
                    <a:pt x="12293" y="775538"/>
                  </a:lnTo>
                  <a:lnTo>
                    <a:pt x="770547" y="1084605"/>
                  </a:lnTo>
                  <a:lnTo>
                    <a:pt x="809967" y="987882"/>
                  </a:lnTo>
                  <a:lnTo>
                    <a:pt x="136017" y="809625"/>
                  </a:lnTo>
                  <a:lnTo>
                    <a:pt x="386257" y="664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568370" y="5090344"/>
            <a:ext cx="74371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60" dirty="0">
                <a:latin typeface="한컴산뜻돋움"/>
                <a:cs typeface="한컴산뜻돋움"/>
              </a:rPr>
              <a:t>[</a:t>
            </a:r>
            <a:r>
              <a:rPr sz="3600" b="1" spc="560" dirty="0">
                <a:latin typeface="나눔고딕 ExtraBold"/>
                <a:cs typeface="나눔고딕 ExtraBold"/>
              </a:rPr>
              <a:t>결론</a:t>
            </a:r>
            <a:r>
              <a:rPr sz="3600" b="1" spc="560" dirty="0">
                <a:latin typeface="한컴산뜻돋움"/>
                <a:cs typeface="한컴산뜻돋움"/>
              </a:rPr>
              <a:t>]</a:t>
            </a:r>
            <a:r>
              <a:rPr sz="3600" spc="560" dirty="0">
                <a:latin typeface="휴먼아미체"/>
                <a:cs typeface="휴먼아미체"/>
              </a:rPr>
              <a:t>스타일이</a:t>
            </a:r>
            <a:r>
              <a:rPr sz="3600" spc="-705" dirty="0">
                <a:latin typeface="휴먼아미체"/>
                <a:cs typeface="휴먼아미체"/>
              </a:rPr>
              <a:t> </a:t>
            </a:r>
            <a:r>
              <a:rPr sz="3600" spc="1360" dirty="0">
                <a:latin typeface="휴먼아미체"/>
                <a:cs typeface="휴먼아미체"/>
              </a:rPr>
              <a:t>적용되는</a:t>
            </a:r>
            <a:r>
              <a:rPr sz="3600" spc="-635" dirty="0">
                <a:latin typeface="휴먼아미체"/>
                <a:cs typeface="휴먼아미체"/>
              </a:rPr>
              <a:t> </a:t>
            </a:r>
            <a:r>
              <a:rPr sz="3600" spc="825" dirty="0">
                <a:latin typeface="휴먼아미체"/>
                <a:cs typeface="휴먼아미체"/>
              </a:rPr>
              <a:t>대상에</a:t>
            </a:r>
            <a:endParaRPr sz="3600">
              <a:latin typeface="휴먼아미체"/>
              <a:cs typeface="휴먼아미체"/>
            </a:endParaRPr>
          </a:p>
          <a:p>
            <a:pPr marL="1266190">
              <a:lnSpc>
                <a:spcPct val="100000"/>
              </a:lnSpc>
            </a:pPr>
            <a:r>
              <a:rPr sz="3600" b="1" spc="-21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가장 </a:t>
            </a:r>
            <a:r>
              <a:rPr sz="3600" b="1" spc="-204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가까운 </a:t>
            </a:r>
            <a:r>
              <a:rPr sz="3600" b="1" spc="42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스타일</a:t>
            </a:r>
            <a:r>
              <a:rPr sz="3600" spc="425" dirty="0">
                <a:latin typeface="휴먼아미체"/>
                <a:cs typeface="휴먼아미체"/>
              </a:rPr>
              <a:t>부터</a:t>
            </a:r>
            <a:r>
              <a:rPr sz="3600" spc="-670" dirty="0">
                <a:latin typeface="휴먼아미체"/>
                <a:cs typeface="휴먼아미체"/>
              </a:rPr>
              <a:t> </a:t>
            </a:r>
            <a:r>
              <a:rPr sz="3600" spc="975" dirty="0">
                <a:latin typeface="휴먼아미체"/>
                <a:cs typeface="휴먼아미체"/>
              </a:rPr>
              <a:t>적용된다</a:t>
            </a:r>
            <a:r>
              <a:rPr sz="3600" spc="975" dirty="0">
                <a:latin typeface="한컴산뜻돋움"/>
                <a:cs typeface="한컴산뜻돋움"/>
              </a:rPr>
              <a:t>.</a:t>
            </a:r>
            <a:endParaRPr sz="3600">
              <a:latin typeface="한컴산뜻돋움"/>
              <a:cs typeface="한컴산뜻돋움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0EA209-6E45-52A0-92DF-CE3D18C3CCB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태그 스타일과 클래스 스타일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A97DDA-AB0C-77B7-1E13-243FD05CDE4E}"/>
              </a:ext>
            </a:extLst>
          </p:cNvPr>
          <p:cNvSpPr txBox="1"/>
          <p:nvPr/>
        </p:nvSpPr>
        <p:spPr>
          <a:xfrm>
            <a:off x="306648" y="9701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1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캐스캐이딩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(cascading)</a:t>
            </a:r>
            <a:endParaRPr lang="en-US" altLang="ko-KR" sz="2400" dirty="0">
              <a:latin typeface="한컴산뜻돋움"/>
              <a:cs typeface="한컴산뜻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04FEB-A342-1DB8-9525-D4FCD9ECE78F}"/>
              </a:ext>
            </a:extLst>
          </p:cNvPr>
          <p:cNvSpPr txBox="1"/>
          <p:nvPr/>
        </p:nvSpPr>
        <p:spPr>
          <a:xfrm>
            <a:off x="489074" y="1978276"/>
            <a:ext cx="6158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STYLE="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color:orange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; font-size:20px"&gt;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C1637-7DE6-1172-2D6C-A06A5A6ECF75}"/>
              </a:ext>
            </a:extLst>
          </p:cNvPr>
          <p:cNvSpPr txBox="1"/>
          <p:nvPr/>
        </p:nvSpPr>
        <p:spPr>
          <a:xfrm>
            <a:off x="537482" y="2524749"/>
            <a:ext cx="10348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</a:t>
            </a:r>
            <a:r>
              <a:rPr lang="ko-KR" altLang="en-US" dirty="0"/>
              <a:t> 스타일과 STYLE 속성을 이용한 스타일 중 텍스트와 더 가까운 STYLE 속성을 이용한 스타일이 적용된다.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840" y="2071033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얼마나 중요한가에 따라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56397" y="3146349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사용자 스타일 시트의 중요 스타일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56397" y="3677471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제작자 스타일 시트의 중요 스타일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56397" y="4208593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제작자 스타일 시트의 일반 스타일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60632" y="4762365"/>
            <a:ext cx="2952925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브라우저 스타일 시트의 스타일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391684" y="3629849"/>
            <a:ext cx="1170263" cy="1132515"/>
            <a:chOff x="671119" y="5217951"/>
            <a:chExt cx="1170263" cy="1132515"/>
          </a:xfrm>
        </p:grpSpPr>
        <p:sp>
          <p:nvSpPr>
            <p:cNvPr id="33" name="직사각형 32"/>
            <p:cNvSpPr/>
            <p:nvPr/>
          </p:nvSpPr>
          <p:spPr>
            <a:xfrm>
              <a:off x="671119" y="5217952"/>
              <a:ext cx="1107347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4036" y="5608139"/>
              <a:ext cx="98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사용자 </a:t>
              </a:r>
              <a:r>
                <a:rPr lang="en-US" altLang="ko-KR" sz="1200"/>
                <a:t>css</a:t>
              </a:r>
            </a:p>
            <a:p>
              <a:r>
                <a:rPr lang="en-US" altLang="ko-KR" sz="1200"/>
                <a:t>      </a:t>
              </a:r>
              <a:r>
                <a:rPr lang="ko-KR" altLang="en-US" sz="1200"/>
                <a:t>↓</a:t>
              </a:r>
              <a:endParaRPr lang="en-US" altLang="ko-KR" sz="1200"/>
            </a:p>
            <a:p>
              <a:r>
                <a:rPr lang="ko-KR" altLang="en-US" sz="1200"/>
                <a:t>제작자 </a:t>
              </a:r>
              <a:r>
                <a:rPr lang="en-US" altLang="ko-KR" sz="1200"/>
                <a:t>css</a:t>
              </a:r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1119" y="5217951"/>
              <a:ext cx="117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C00000"/>
                  </a:solidFill>
                </a:rPr>
                <a:t>중요 스타일</a:t>
              </a:r>
              <a:endParaRPr lang="ko-KR" altLang="en-US" sz="1400" b="1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668908" y="3629849"/>
            <a:ext cx="1170263" cy="1132515"/>
            <a:chOff x="1948343" y="5217951"/>
            <a:chExt cx="1170263" cy="1132515"/>
          </a:xfrm>
        </p:grpSpPr>
        <p:sp>
          <p:nvSpPr>
            <p:cNvPr id="35" name="직사각형 34"/>
            <p:cNvSpPr/>
            <p:nvPr/>
          </p:nvSpPr>
          <p:spPr>
            <a:xfrm>
              <a:off x="1979802" y="5217952"/>
              <a:ext cx="1044429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42719" y="5608139"/>
              <a:ext cx="98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제작자 </a:t>
              </a:r>
              <a:r>
                <a:rPr lang="en-US" altLang="ko-KR" sz="1200"/>
                <a:t>css</a:t>
              </a:r>
            </a:p>
            <a:p>
              <a:r>
                <a:rPr lang="en-US" altLang="ko-KR" sz="1200"/>
                <a:t>       </a:t>
              </a:r>
              <a:r>
                <a:rPr lang="ko-KR" altLang="en-US" sz="1200"/>
                <a:t>↓</a:t>
              </a:r>
              <a:endParaRPr lang="en-US" altLang="ko-KR" sz="1200"/>
            </a:p>
            <a:p>
              <a:r>
                <a:rPr lang="ko-KR" altLang="en-US" sz="1200"/>
                <a:t>사용자 </a:t>
              </a:r>
              <a:r>
                <a:rPr lang="en-US" altLang="ko-KR" sz="1200"/>
                <a:t>css</a:t>
              </a:r>
              <a:endParaRPr lang="ko-KR" altLang="en-US" sz="12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48343" y="5217951"/>
              <a:ext cx="117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rgbClr val="C00000"/>
                  </a:solidFill>
                </a:rPr>
                <a:t>일반 스타일</a:t>
              </a:r>
              <a:endParaRPr lang="ko-KR" altLang="en-US" sz="1400" b="1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902088" y="3629849"/>
            <a:ext cx="1170263" cy="1132515"/>
            <a:chOff x="3181523" y="5217951"/>
            <a:chExt cx="1170263" cy="1132515"/>
          </a:xfrm>
        </p:grpSpPr>
        <p:sp>
          <p:nvSpPr>
            <p:cNvPr id="39" name="직사각형 38"/>
            <p:cNvSpPr/>
            <p:nvPr/>
          </p:nvSpPr>
          <p:spPr>
            <a:xfrm>
              <a:off x="3212982" y="5217952"/>
              <a:ext cx="1044429" cy="113251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1523" y="5217951"/>
              <a:ext cx="117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C00000"/>
                  </a:solidFill>
                </a:rPr>
                <a:t>브라우저</a:t>
              </a:r>
              <a:endParaRPr lang="en-US" altLang="ko-KR" sz="1400" b="1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1400" b="1">
                  <a:solidFill>
                    <a:srgbClr val="C00000"/>
                  </a:solidFill>
                </a:rPr>
                <a:t>스타일</a:t>
              </a:r>
              <a:endParaRPr lang="ko-KR" altLang="en-US" sz="1400" b="1"/>
            </a:p>
          </p:txBody>
        </p:sp>
      </p:grpSp>
      <p:sp>
        <p:nvSpPr>
          <p:cNvPr id="41" name="오른쪽 화살표 40"/>
          <p:cNvSpPr/>
          <p:nvPr/>
        </p:nvSpPr>
        <p:spPr>
          <a:xfrm>
            <a:off x="7524196" y="4020037"/>
            <a:ext cx="201336" cy="222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751087" y="4020037"/>
            <a:ext cx="201336" cy="222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>
            <a:off x="2115414" y="347352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>
            <a:off x="2115414" y="399297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>
            <a:off x="2119649" y="455841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1058401" y="2475996"/>
            <a:ext cx="4362275" cy="944284"/>
            <a:chOff x="1098958" y="1678564"/>
            <a:chExt cx="4362275" cy="944284"/>
          </a:xfrm>
        </p:grpSpPr>
        <p:sp>
          <p:nvSpPr>
            <p:cNvPr id="50" name="TextBox 49"/>
            <p:cNvSpPr txBox="1"/>
            <p:nvPr/>
          </p:nvSpPr>
          <p:spPr>
            <a:xfrm>
              <a:off x="3414319" y="1678564"/>
              <a:ext cx="2046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2"/>
                  </a:solidFill>
                </a:rPr>
                <a:t>시스템에서 만든 스타일</a:t>
              </a:r>
              <a:r>
                <a:rPr lang="en-US" altLang="ko-KR" sz="1200">
                  <a:solidFill>
                    <a:schemeClr val="accent2"/>
                  </a:solidFill>
                </a:rPr>
                <a:t>. </a:t>
              </a:r>
              <a:r>
                <a:rPr lang="ko-KR" altLang="en-US" sz="1200">
                  <a:solidFill>
                    <a:schemeClr val="accent2"/>
                  </a:solidFill>
                </a:rPr>
                <a:t>사용자가 제어할 수 없음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98958" y="2424059"/>
              <a:ext cx="1308682" cy="198789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구부러진 연결선 52"/>
            <p:cNvCxnSpPr>
              <a:stCxn id="50" idx="1"/>
              <a:endCxn id="51" idx="0"/>
            </p:cNvCxnSpPr>
            <p:nvPr/>
          </p:nvCxnSpPr>
          <p:spPr>
            <a:xfrm rot="10800000" flipV="1">
              <a:off x="1753299" y="1909397"/>
              <a:ext cx="1661020" cy="514662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1048422" y="3677471"/>
            <a:ext cx="4564095" cy="783292"/>
            <a:chOff x="1088979" y="2880039"/>
            <a:chExt cx="4564095" cy="783292"/>
          </a:xfrm>
        </p:grpSpPr>
        <p:sp>
          <p:nvSpPr>
            <p:cNvPr id="55" name="직사각형 54"/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64906" y="2880039"/>
              <a:ext cx="15881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웹 사이트를 만들 때 제작자가 만든 스타일</a:t>
              </a:r>
            </a:p>
          </p:txBody>
        </p:sp>
        <p:cxnSp>
          <p:nvCxnSpPr>
            <p:cNvPr id="58" name="구부러진 연결선 57"/>
            <p:cNvCxnSpPr>
              <a:stCxn id="56" idx="1"/>
              <a:endCxn id="55" idx="0"/>
            </p:cNvCxnSpPr>
            <p:nvPr/>
          </p:nvCxnSpPr>
          <p:spPr>
            <a:xfrm rot="10800000" flipV="1">
              <a:off x="1748310" y="3095482"/>
              <a:ext cx="2316596" cy="385657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184235" y="4817885"/>
            <a:ext cx="4106611" cy="929668"/>
            <a:chOff x="1195917" y="4540780"/>
            <a:chExt cx="4106611" cy="929668"/>
          </a:xfrm>
        </p:grpSpPr>
        <p:sp>
          <p:nvSpPr>
            <p:cNvPr id="63" name="직사각형 62"/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515274" y="5208838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7030A0"/>
                  </a:solidFill>
                </a:rPr>
                <a:t>브라우저의 기본 스타일</a:t>
              </a:r>
            </a:p>
          </p:txBody>
        </p:sp>
        <p:cxnSp>
          <p:nvCxnSpPr>
            <p:cNvPr id="67" name="구부러진 연결선 66"/>
            <p:cNvCxnSpPr>
              <a:cxnSpLocks/>
              <a:stCxn id="65" idx="1"/>
              <a:endCxn id="63" idx="2"/>
            </p:cNvCxnSpPr>
            <p:nvPr/>
          </p:nvCxnSpPr>
          <p:spPr>
            <a:xfrm rot="10800000">
              <a:off x="1945496" y="4726711"/>
              <a:ext cx="1569778" cy="612933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0D5508-FBCA-E73E-9267-DAB5ABDD987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010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182" y="2407641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2. </a:t>
            </a:r>
            <a:r>
              <a:rPr lang="ko-KR" altLang="en-US" sz="1400" b="1"/>
              <a:t>얼마나 한정지을 수 있는가에 따라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9004" y="2955614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인라인 스타일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19004" y="3726247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id </a:t>
            </a:r>
            <a:r>
              <a:rPr lang="ko-KR" altLang="en-US" sz="1400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19004" y="4516295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클래스</a:t>
            </a:r>
            <a:r>
              <a:rPr lang="en-US" altLang="ko-KR" sz="1400">
                <a:solidFill>
                  <a:schemeClr val="tx1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19004" y="5251280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태그 스타일</a:t>
            </a:r>
          </a:p>
        </p:txBody>
      </p:sp>
      <p:sp>
        <p:nvSpPr>
          <p:cNvPr id="46" name="아래쪽 화살표 45"/>
          <p:cNvSpPr/>
          <p:nvPr/>
        </p:nvSpPr>
        <p:spPr>
          <a:xfrm>
            <a:off x="1371952" y="338593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아래쪽 화살표 46"/>
          <p:cNvSpPr/>
          <p:nvPr/>
        </p:nvSpPr>
        <p:spPr>
          <a:xfrm>
            <a:off x="1372304" y="4134952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아래쪽 화살표 47"/>
          <p:cNvSpPr/>
          <p:nvPr/>
        </p:nvSpPr>
        <p:spPr>
          <a:xfrm>
            <a:off x="1371952" y="498318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TextBox 51"/>
          <p:cNvSpPr txBox="1"/>
          <p:nvPr/>
        </p:nvSpPr>
        <p:spPr>
          <a:xfrm>
            <a:off x="2394705" y="2983139"/>
            <a:ext cx="382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2"/>
                </a:solidFill>
              </a:rPr>
              <a:t>해당 태그에만 적용되는 스타일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94704" y="3622105"/>
            <a:ext cx="382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2"/>
                </a:solidFill>
              </a:rPr>
              <a:t>지정한 부분에만 적용되는 스타일</a:t>
            </a:r>
            <a:r>
              <a:rPr lang="en-US" altLang="ko-KR" sz="1400">
                <a:solidFill>
                  <a:schemeClr val="accent2"/>
                </a:solidFill>
              </a:rPr>
              <a:t>. </a:t>
            </a:r>
            <a:br>
              <a:rPr lang="en-US" altLang="ko-KR" sz="1400">
                <a:solidFill>
                  <a:schemeClr val="accent2"/>
                </a:solidFill>
              </a:rPr>
            </a:br>
            <a:r>
              <a:rPr lang="ko-KR" altLang="en-US" sz="1400">
                <a:solidFill>
                  <a:schemeClr val="accent2"/>
                </a:solidFill>
              </a:rPr>
              <a:t>문서 안에서 한번만 사용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94703" y="4420437"/>
            <a:ext cx="382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2"/>
                </a:solidFill>
              </a:rPr>
              <a:t>지정한 부분에만 적용되는 스타일</a:t>
            </a:r>
            <a:r>
              <a:rPr lang="en-US" altLang="ko-KR" sz="1400">
                <a:solidFill>
                  <a:schemeClr val="accent2"/>
                </a:solidFill>
              </a:rPr>
              <a:t>. </a:t>
            </a:r>
            <a:br>
              <a:rPr lang="en-US" altLang="ko-KR" sz="1400">
                <a:solidFill>
                  <a:schemeClr val="accent2"/>
                </a:solidFill>
              </a:rPr>
            </a:br>
            <a:r>
              <a:rPr lang="ko-KR" altLang="en-US" sz="1400">
                <a:solidFill>
                  <a:schemeClr val="accent2"/>
                </a:solidFill>
              </a:rPr>
              <a:t>문서 안에서 여러번 사용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94703" y="5198477"/>
            <a:ext cx="382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2"/>
                </a:solidFill>
              </a:rPr>
              <a:t>특정 태그에만 적용되는 스타일</a:t>
            </a:r>
            <a:endParaRPr lang="en-US" altLang="ko-KR" sz="1400">
              <a:solidFill>
                <a:schemeClr val="accent2"/>
              </a:solidFill>
            </a:endParaRPr>
          </a:p>
          <a:p>
            <a:r>
              <a:rPr lang="ko-KR" altLang="en-US" sz="1400">
                <a:solidFill>
                  <a:schemeClr val="accent2"/>
                </a:solidFill>
              </a:rPr>
              <a:t>문서 안의 같은 태그에 모두 적용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04709" y="2404823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3. </a:t>
            </a:r>
            <a:r>
              <a:rPr lang="ko-KR" altLang="en-US" sz="1400" b="1"/>
              <a:t>소스 순서에 따라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280210" y="2894519"/>
            <a:ext cx="5192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중요도와 명시도가 같다면 소스 순서에 따라 결정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소스에서 나중에 온 스타일이 먼저 온 스타일을 덮어씀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D5ACE-31E8-DC74-4FF6-834597A137C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09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64A10B1-DB17-4F9A-9396-0F9008D48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7" y="2375729"/>
            <a:ext cx="3642138" cy="139194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4C9BF2B-5985-4FB1-90E9-6DD57CBA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24" y="1266737"/>
            <a:ext cx="6469758" cy="46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5EE0E-149B-59C7-F3D8-5586F283D9D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4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10125514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상속을 이용하면 스타일 시트를 효과적으로 만들 수 있다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주의</a:t>
            </a:r>
            <a:r>
              <a:rPr lang="ko-KR" altLang="en-US" sz="1400" b="1">
                <a:solidFill>
                  <a:srgbClr val="C00000"/>
                </a:solidFill>
                <a:latin typeface="+mn-ea"/>
              </a:rPr>
              <a:t>   </a:t>
            </a:r>
            <a:r>
              <a:rPr lang="ko-KR" altLang="en-US" sz="1400">
                <a:latin typeface="+mn-ea"/>
              </a:rPr>
              <a:t>스타일의 모든 속성이 부모 요소에서 자식 요소로 상속되는 것은 아님 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글자 색은 상속되지만 배경 색은 상속되지 않음</a:t>
            </a:r>
            <a:r>
              <a:rPr lang="en-US" altLang="ko-KR" sz="140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부모 요소로부터 스타일이 상속되는데 자식 요소에서 다른 스타일을 사용하고자 한다면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즉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스타일 충돌이 생긴다면 </a:t>
            </a:r>
            <a:r>
              <a:rPr lang="en-US" altLang="ko-KR" sz="1400">
                <a:latin typeface="+mn-ea"/>
              </a:rPr>
              <a:t>‘</a:t>
            </a:r>
            <a:r>
              <a:rPr lang="ko-KR" altLang="en-US" sz="1400">
                <a:latin typeface="+mn-ea"/>
              </a:rPr>
              <a:t>중요도</a:t>
            </a:r>
            <a:r>
              <a:rPr lang="en-US" altLang="ko-KR" sz="1400">
                <a:latin typeface="+mn-ea"/>
              </a:rPr>
              <a:t>＇</a:t>
            </a:r>
            <a:r>
              <a:rPr lang="ko-KR" altLang="en-US" sz="1400">
                <a:latin typeface="+mn-ea"/>
              </a:rPr>
              <a:t>나  </a:t>
            </a:r>
            <a:r>
              <a:rPr lang="en-US" altLang="ko-KR" sz="1400">
                <a:latin typeface="+mn-ea"/>
              </a:rPr>
              <a:t>‘</a:t>
            </a:r>
            <a:r>
              <a:rPr lang="ko-KR" altLang="en-US" sz="1400">
                <a:latin typeface="+mn-ea"/>
              </a:rPr>
              <a:t>명시도</a:t>
            </a:r>
            <a:r>
              <a:rPr lang="en-US" altLang="ko-KR" sz="1400">
                <a:latin typeface="+mn-ea"/>
              </a:rPr>
              <a:t>‘, 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‘</a:t>
            </a:r>
            <a:r>
              <a:rPr lang="ko-KR" altLang="en-US" sz="1400">
                <a:latin typeface="+mn-ea"/>
              </a:rPr>
              <a:t>소스순서</a:t>
            </a:r>
            <a:r>
              <a:rPr lang="en-US" altLang="ko-KR" sz="1400">
                <a:latin typeface="+mn-ea"/>
              </a:rPr>
              <a:t>‘ </a:t>
            </a:r>
            <a:r>
              <a:rPr lang="ko-KR" altLang="en-US" sz="1400">
                <a:latin typeface="+mn-ea"/>
              </a:rPr>
              <a:t>등에 따라 우선 순위 결정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AEFF5-1ABC-CC19-E6BD-4890840B224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27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B8EE02-09BF-47C6-B954-3693B87B1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" y="2327264"/>
            <a:ext cx="3424673" cy="110173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D947DEA-AEF7-4F3F-A3CC-4DE8EAC4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60" y="1937949"/>
            <a:ext cx="5110274" cy="3165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689F19-A10F-6A06-E977-6BE99D3260DE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캐스캐이딩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스타일 시트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(CSS)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788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6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모듈접두사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0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CSS3</a:t>
            </a:r>
            <a:r>
              <a:rPr lang="ko-KR" altLang="en-US" b="1"/>
              <a:t>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62901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CSS1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CSS2 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CSS3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CSS2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를 기본으로 새로운 규약들을 추가한 것이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CSS3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CSS2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규약 안에는 모든 스타일 규약이 담겨있어서 덩치가 크고 복잡해서 한꺼번에 업데이트하기 어려움</a:t>
            </a:r>
            <a:br>
              <a:rPr lang="en-US" altLang="ko-KR" sz="14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CSS3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부터는 배경이나 글꼴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박스 모델 등 수십 개 기능을 주제별로 규약을 따로 만듦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 “CSS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모듈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 “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이라고 부름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CSS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모듈별로 개발 진행 속도도 다르고 필요에 따라 계속 새로운 모듈이 생김</a:t>
            </a:r>
            <a:br>
              <a:rPr lang="en-US" altLang="ko-KR" sz="14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CSS3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는 한번에 표준 규약이 결정되지 않음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hlinkClick r:id="rId2"/>
              </a:rPr>
              <a:t>W3C CSS </a:t>
            </a:r>
            <a:r>
              <a:rPr lang="ko-KR" altLang="en-US" sz="1400" dirty="0">
                <a:latin typeface="+mn-ea"/>
                <a:hlinkClick r:id="rId2"/>
              </a:rPr>
              <a:t>사이트로 이동하기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8" y="1886671"/>
            <a:ext cx="4365702" cy="33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ACABF6-F549-A0A3-F156-B54E48D4EF7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81033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79796-4948-A502-8FB6-911C4B3E51A0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E80E1-8D20-03B3-E50B-A893D995CF0F}"/>
              </a:ext>
            </a:extLst>
          </p:cNvPr>
          <p:cNvSpPr txBox="1"/>
          <p:nvPr/>
        </p:nvSpPr>
        <p:spPr>
          <a:xfrm>
            <a:off x="348343" y="9738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 CSS,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자바스크립트</a:t>
            </a:r>
            <a:endParaRPr lang="ko-KR" altLang="en-US" sz="2400" dirty="0">
              <a:solidFill>
                <a:srgbClr val="4576B8"/>
              </a:solidFill>
            </a:endParaRPr>
          </a:p>
        </p:txBody>
      </p:sp>
      <p:pic>
        <p:nvPicPr>
          <p:cNvPr id="13314" name="Picture 2" descr="Difference Between HTML And CSS InterviewBit | clube.zeros.eco">
            <a:extLst>
              <a:ext uri="{FF2B5EF4-FFF2-40B4-BE49-F238E27FC236}">
                <a16:creationId xmlns:a16="http://schemas.microsoft.com/office/drawing/2014/main" id="{71DFF494-90A7-2BB4-9EE6-E4685F24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317" y="973878"/>
            <a:ext cx="5519283" cy="50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17CAAF-56A8-386B-49A3-2CCBB413558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A82455-1367-A062-ED02-1D0CD216612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423A3-69E4-EB84-8434-CA037C4DD5D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38540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CSS3</a:t>
            </a:r>
            <a:r>
              <a:rPr lang="ko-KR" altLang="en-US" b="1"/>
              <a:t>와 브라우저 접두사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6290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</a:rPr>
              <a:t>CSS3 </a:t>
            </a:r>
            <a:r>
              <a:rPr lang="ko-KR" altLang="en-US" sz="1400">
                <a:latin typeface="+mn-ea"/>
              </a:rPr>
              <a:t>모듈이 계속 개발되고 있는데 표준 규약이 아닌 속성들은 브라우저에 따라 다른 방식으로 지원됨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속성 이름 앞에 접두사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(prefix)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를 붙여 브라우저별로 구분해야</a:t>
            </a: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표준 규약이 완성된 속성도 옛날 버전의 모던 브라우저 사용자를 고려하기 위해 브라우저 접두사를 붙여 사용하기도 함</a:t>
            </a:r>
            <a:endParaRPr lang="en-US" altLang="ko-KR" sz="140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37792" y="3233935"/>
            <a:ext cx="3936732" cy="959500"/>
            <a:chOff x="2337792" y="3233935"/>
            <a:chExt cx="3936732" cy="959500"/>
          </a:xfrm>
        </p:grpSpPr>
        <p:sp>
          <p:nvSpPr>
            <p:cNvPr id="4" name="직사각형 3"/>
            <p:cNvSpPr/>
            <p:nvPr/>
          </p:nvSpPr>
          <p:spPr>
            <a:xfrm>
              <a:off x="4079523" y="4017266"/>
              <a:ext cx="1107346" cy="176169"/>
            </a:xfrm>
            <a:prstGeom prst="rect">
              <a:avLst/>
            </a:prstGeom>
            <a:solidFill>
              <a:schemeClr val="accent4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37792" y="3233935"/>
              <a:ext cx="393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2"/>
                  </a:solidFill>
                </a:rPr>
                <a:t>크롬</a:t>
              </a:r>
              <a:r>
                <a:rPr lang="en-US" altLang="ko-KR" sz="1200">
                  <a:solidFill>
                    <a:schemeClr val="accent2"/>
                  </a:solidFill>
                </a:rPr>
                <a:t>, </a:t>
              </a:r>
              <a:r>
                <a:rPr lang="ko-KR" altLang="en-US" sz="1200">
                  <a:solidFill>
                    <a:schemeClr val="accent2"/>
                  </a:solidFill>
                </a:rPr>
                <a:t>파이어폭스</a:t>
              </a:r>
              <a:r>
                <a:rPr lang="en-US" altLang="ko-KR" sz="1200">
                  <a:solidFill>
                    <a:schemeClr val="accent2"/>
                  </a:solidFill>
                </a:rPr>
                <a:t>, </a:t>
              </a:r>
              <a:r>
                <a:rPr lang="ko-KR" altLang="en-US" sz="1200">
                  <a:solidFill>
                    <a:schemeClr val="accent2"/>
                  </a:solidFill>
                </a:rPr>
                <a:t>오페라</a:t>
              </a:r>
              <a:r>
                <a:rPr lang="en-US" altLang="ko-KR" sz="1200">
                  <a:solidFill>
                    <a:schemeClr val="accent2"/>
                  </a:solidFill>
                </a:rPr>
                <a:t>, </a:t>
              </a:r>
              <a:r>
                <a:rPr lang="ko-KR" altLang="en-US" sz="1200">
                  <a:solidFill>
                    <a:schemeClr val="accent2"/>
                  </a:solidFill>
                </a:rPr>
                <a:t>사파리 등 </a:t>
              </a:r>
              <a:br>
                <a:rPr lang="en-US" altLang="ko-KR" sz="1200">
                  <a:solidFill>
                    <a:schemeClr val="accent2"/>
                  </a:solidFill>
                </a:rPr>
              </a:br>
              <a:r>
                <a:rPr lang="ko-KR" altLang="en-US" sz="1200">
                  <a:solidFill>
                    <a:schemeClr val="accent2"/>
                  </a:solidFill>
                </a:rPr>
                <a:t>웹 표준을 지원하는 브라우저</a:t>
              </a:r>
              <a:r>
                <a:rPr lang="en-US" altLang="ko-KR" sz="1200">
                  <a:solidFill>
                    <a:schemeClr val="accent2"/>
                  </a:solidFill>
                </a:rPr>
                <a:t>.</a:t>
              </a:r>
              <a:endParaRPr lang="ko-KR" altLang="en-US" sz="120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4" idx="0"/>
            </p:cNvCxnSpPr>
            <p:nvPr/>
          </p:nvCxnSpPr>
          <p:spPr>
            <a:xfrm>
              <a:off x="4292867" y="3684949"/>
              <a:ext cx="340329" cy="332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4838373"/>
            <a:ext cx="4943475" cy="1562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69" y="1570113"/>
            <a:ext cx="3676650" cy="135255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2F3658-BD0E-48B9-A1FB-643252BAD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69" y="3580408"/>
            <a:ext cx="2696960" cy="26170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81E24-19D1-8586-7FA5-25F67EBCA74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641916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3005" y="1385447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브라우저 접두사를 자동으로 붙여준다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3003" y="1957748"/>
            <a:ext cx="583874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C00000"/>
                </a:solidFill>
                <a:latin typeface="+mn-ea"/>
              </a:rPr>
              <a:t>-prefix-free.js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브라우저 벤더 접두사를 자동으로 붙여줌</a:t>
            </a:r>
            <a:r>
              <a:rPr lang="en-US" altLang="ko-KR" sz="14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/>
              <a:t>http://leaverou.github.io/prefixfree/ </a:t>
            </a:r>
            <a:r>
              <a:rPr lang="ko-KR" altLang="en-US" sz="1400"/>
              <a:t>에서 파일 다운로드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latin typeface="+mn-ea"/>
              </a:rPr>
              <a:t>prefixfree.min.js </a:t>
            </a:r>
            <a:r>
              <a:rPr lang="ko-KR" altLang="en-US" sz="1400">
                <a:latin typeface="+mn-ea"/>
              </a:rPr>
              <a:t>파일을 원하는 곳으로 복사하거나 옮김</a:t>
            </a:r>
            <a:endParaRPr lang="en-US" altLang="ko-KR" sz="140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>
                <a:latin typeface="+mn-ea"/>
              </a:rPr>
              <a:t>&lt;script&gt; </a:t>
            </a:r>
            <a:r>
              <a:rPr lang="ko-KR" altLang="en-US" sz="1400">
                <a:latin typeface="+mn-ea"/>
              </a:rPr>
              <a:t>태그를 이용해 웹 문서에 삽입</a:t>
            </a:r>
            <a:br>
              <a:rPr lang="en-US" altLang="ko-KR" sz="1400">
                <a:latin typeface="+mn-ea"/>
              </a:rPr>
            </a:b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400">
                <a:solidFill>
                  <a:srgbClr val="0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="prefixfree.min.js"&gt;&lt;/</a:t>
            </a:r>
            <a:r>
              <a:rPr lang="en-US" altLang="ko-KR" sz="1400">
                <a:solidFill>
                  <a:srgbClr val="80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lang="en-US" altLang="ko-KR" sz="1400">
                <a:solidFill>
                  <a:srgbClr val="0000FF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>
              <a:solidFill>
                <a:srgbClr val="000000"/>
              </a:solidFill>
              <a:highlight>
                <a:srgbClr val="FFFFFF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>
                <a:latin typeface="+mn-ea"/>
              </a:rPr>
              <a:t>이제부터는 브라우저 접두사 없이 </a:t>
            </a:r>
            <a:r>
              <a:rPr lang="en-US" altLang="ko-KR" sz="1400">
                <a:latin typeface="+mn-ea"/>
              </a:rPr>
              <a:t>CSS3 </a:t>
            </a:r>
            <a:r>
              <a:rPr lang="ko-KR" altLang="en-US" sz="1400">
                <a:latin typeface="+mn-ea"/>
              </a:rPr>
              <a:t>속성 사용</a:t>
            </a:r>
            <a:endParaRPr lang="en-US" altLang="ko-KR" sz="110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22" y="1957748"/>
            <a:ext cx="3676650" cy="135255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6201CB1-BADE-466A-8336-DB647EAE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05" y="3771619"/>
            <a:ext cx="3427205" cy="2260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E244C-9446-31D3-51A6-59CAA53E583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183508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48459-4100-9A1A-8D12-B1D2496A534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벤더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프리픽스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3B047A-F11B-852D-401E-EA72A795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052736"/>
            <a:ext cx="5135880" cy="30632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4942A33-8B60-0FFC-16FA-D72EE8AA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293096"/>
            <a:ext cx="4514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7775E-F08E-F10A-B7AD-EC19FEDDAE19}"/>
              </a:ext>
            </a:extLst>
          </p:cNvPr>
          <p:cNvSpPr txBox="1"/>
          <p:nvPr/>
        </p:nvSpPr>
        <p:spPr>
          <a:xfrm>
            <a:off x="2322370" y="5733256"/>
            <a:ext cx="7547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벤더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프리픽스는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 공급 업체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모질라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오페라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제공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실험적인 기능이 필요할 때 주로 사용함</a:t>
            </a:r>
          </a:p>
        </p:txBody>
      </p:sp>
    </p:spTree>
    <p:extLst>
      <p:ext uri="{BB962C8B-B14F-4D97-AF65-F5344CB8AC3E}">
        <p14:creationId xmlns:p14="http://schemas.microsoft.com/office/powerpoint/2010/main" val="3220033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스타일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5865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5998" y="1995915"/>
            <a:ext cx="38830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40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스타일(style)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22329"/>
            <a:ext cx="3959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나눔고딕"/>
                <a:cs typeface="나눔고딕"/>
              </a:rPr>
              <a:t>01.</a:t>
            </a:r>
            <a:r>
              <a:rPr sz="2800" b="1" spc="-13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스타일</a:t>
            </a:r>
            <a:r>
              <a:rPr sz="2800" b="1" spc="-9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시트(CSS)</a:t>
            </a:r>
            <a:r>
              <a:rPr sz="2800" b="1" spc="-15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정의</a:t>
            </a:r>
            <a:endParaRPr sz="2800">
              <a:latin typeface="나눔고딕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976" y="1151756"/>
            <a:ext cx="117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196" y="6542845"/>
            <a:ext cx="3664585" cy="218440"/>
          </a:xfrm>
          <a:custGeom>
            <a:avLst/>
            <a:gdLst/>
            <a:ahLst/>
            <a:cxnLst/>
            <a:rect l="l" t="t" r="r" b="b"/>
            <a:pathLst>
              <a:path w="3664585" h="218440">
                <a:moveTo>
                  <a:pt x="3555301" y="0"/>
                </a:moveTo>
                <a:lnTo>
                  <a:pt x="108953" y="0"/>
                </a:lnTo>
                <a:lnTo>
                  <a:pt x="66544" y="8562"/>
                </a:lnTo>
                <a:lnTo>
                  <a:pt x="31911" y="31911"/>
                </a:lnTo>
                <a:lnTo>
                  <a:pt x="8562" y="66544"/>
                </a:lnTo>
                <a:lnTo>
                  <a:pt x="0" y="108953"/>
                </a:lnTo>
                <a:lnTo>
                  <a:pt x="8562" y="151360"/>
                </a:lnTo>
                <a:lnTo>
                  <a:pt x="31911" y="185988"/>
                </a:lnTo>
                <a:lnTo>
                  <a:pt x="66544" y="209333"/>
                </a:lnTo>
                <a:lnTo>
                  <a:pt x="108953" y="217893"/>
                </a:lnTo>
                <a:lnTo>
                  <a:pt x="3555301" y="217893"/>
                </a:lnTo>
                <a:lnTo>
                  <a:pt x="3597710" y="209333"/>
                </a:lnTo>
                <a:lnTo>
                  <a:pt x="3632342" y="185988"/>
                </a:lnTo>
                <a:lnTo>
                  <a:pt x="3655692" y="151360"/>
                </a:lnTo>
                <a:lnTo>
                  <a:pt x="3664254" y="108953"/>
                </a:lnTo>
                <a:lnTo>
                  <a:pt x="3655692" y="66544"/>
                </a:lnTo>
                <a:lnTo>
                  <a:pt x="3632342" y="31911"/>
                </a:lnTo>
                <a:lnTo>
                  <a:pt x="3597710" y="8562"/>
                </a:lnTo>
                <a:lnTo>
                  <a:pt x="3555301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444" y="6546207"/>
            <a:ext cx="317627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04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04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95" dirty="0">
                <a:solidFill>
                  <a:srgbClr val="585858"/>
                </a:solidFill>
                <a:latin typeface="휴먼아미체"/>
                <a:cs typeface="휴먼아미체"/>
              </a:rPr>
              <a:t>프로그램</a:t>
            </a:r>
            <a:r>
              <a:rPr sz="1050" spc="-21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15" dirty="0">
                <a:solidFill>
                  <a:srgbClr val="585858"/>
                </a:solidFill>
                <a:latin typeface="휴먼아미체"/>
                <a:cs typeface="휴먼아미체"/>
              </a:rPr>
              <a:t>짜기</a:t>
            </a:r>
            <a:r>
              <a:rPr sz="1050" spc="5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350" y="2393645"/>
            <a:ext cx="5055870" cy="4464685"/>
            <a:chOff x="133350" y="2393645"/>
            <a:chExt cx="5055870" cy="44646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20" y="6541325"/>
              <a:ext cx="219417" cy="219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5"/>
              <a:ext cx="919010" cy="906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76"/>
              <a:ext cx="519404" cy="4309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304" y="2393645"/>
              <a:ext cx="919017" cy="9062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50" y="4116416"/>
              <a:ext cx="919019" cy="9062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5908" y="5473401"/>
              <a:ext cx="232917" cy="23291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845921" y="3211051"/>
            <a:ext cx="6624955" cy="29889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764540">
              <a:lnSpc>
                <a:spcPct val="98900"/>
              </a:lnSpc>
              <a:spcBef>
                <a:spcPts val="140"/>
              </a:spcBef>
            </a:pPr>
            <a:r>
              <a:rPr sz="3200" spc="815" dirty="0">
                <a:latin typeface="휴먼아미체"/>
                <a:cs typeface="휴먼아미체"/>
              </a:rPr>
              <a:t>서체</a:t>
            </a:r>
            <a:r>
              <a:rPr sz="3200" spc="-825" dirty="0">
                <a:latin typeface="휴먼아미체"/>
                <a:cs typeface="휴먼아미체"/>
              </a:rPr>
              <a:t> </a:t>
            </a:r>
            <a:r>
              <a:rPr sz="3200" spc="1145" dirty="0">
                <a:latin typeface="휴먼아미체"/>
                <a:cs typeface="휴먼아미체"/>
              </a:rPr>
              <a:t>종류나</a:t>
            </a:r>
            <a:r>
              <a:rPr sz="3200" spc="-825" dirty="0">
                <a:latin typeface="휴먼아미체"/>
                <a:cs typeface="휴먼아미체"/>
              </a:rPr>
              <a:t> </a:t>
            </a:r>
            <a:r>
              <a:rPr sz="3200" spc="740" dirty="0">
                <a:latin typeface="휴먼아미체"/>
                <a:cs typeface="휴먼아미체"/>
              </a:rPr>
              <a:t>크기</a:t>
            </a:r>
            <a:r>
              <a:rPr sz="3200" spc="740" dirty="0">
                <a:latin typeface="한컴산뜻돋움"/>
                <a:cs typeface="한컴산뜻돋움"/>
              </a:rPr>
              <a:t>,</a:t>
            </a:r>
            <a:r>
              <a:rPr sz="3200" spc="-355" dirty="0">
                <a:latin typeface="한컴산뜻돋움"/>
                <a:cs typeface="한컴산뜻돋움"/>
              </a:rPr>
              <a:t> </a:t>
            </a:r>
            <a:r>
              <a:rPr sz="3200" spc="455" dirty="0">
                <a:latin typeface="휴먼아미체"/>
                <a:cs typeface="휴먼아미체"/>
              </a:rPr>
              <a:t>색상</a:t>
            </a:r>
            <a:r>
              <a:rPr sz="3200" spc="455" dirty="0">
                <a:latin typeface="한컴산뜻돋움"/>
                <a:cs typeface="한컴산뜻돋움"/>
              </a:rPr>
              <a:t>,</a:t>
            </a:r>
            <a:r>
              <a:rPr sz="3200" spc="-355" dirty="0">
                <a:latin typeface="한컴산뜻돋움"/>
                <a:cs typeface="한컴산뜻돋움"/>
              </a:rPr>
              <a:t> </a:t>
            </a:r>
            <a:r>
              <a:rPr sz="3200" spc="994" dirty="0">
                <a:latin typeface="휴먼아미체"/>
                <a:cs typeface="휴먼아미체"/>
              </a:rPr>
              <a:t>정렬</a:t>
            </a:r>
            <a:r>
              <a:rPr sz="3200" spc="-800" dirty="0">
                <a:latin typeface="휴먼아미체"/>
                <a:cs typeface="휴먼아미체"/>
              </a:rPr>
              <a:t> </a:t>
            </a:r>
            <a:r>
              <a:rPr sz="3200" spc="1135" dirty="0">
                <a:latin typeface="휴먼아미체"/>
                <a:cs typeface="휴먼아미체"/>
              </a:rPr>
              <a:t>등의 </a:t>
            </a:r>
            <a:r>
              <a:rPr sz="3200" spc="1225" dirty="0">
                <a:latin typeface="휴먼아미체"/>
                <a:cs typeface="휴먼아미체"/>
              </a:rPr>
              <a:t>유형들을</a:t>
            </a:r>
            <a:r>
              <a:rPr sz="3200" spc="-844" dirty="0">
                <a:latin typeface="휴먼아미체"/>
                <a:cs typeface="휴먼아미체"/>
              </a:rPr>
              <a:t> </a:t>
            </a:r>
            <a:r>
              <a:rPr sz="4000" b="1" spc="-28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미리</a:t>
            </a:r>
            <a:r>
              <a:rPr sz="4000" b="1" spc="-42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4000" b="1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정의</a:t>
            </a:r>
            <a:r>
              <a:rPr sz="3200" dirty="0">
                <a:latin typeface="휴먼아미체"/>
                <a:cs typeface="휴먼아미체"/>
              </a:rPr>
              <a:t>해</a:t>
            </a:r>
            <a:r>
              <a:rPr sz="3200" spc="-800" dirty="0">
                <a:latin typeface="휴먼아미체"/>
                <a:cs typeface="휴먼아미체"/>
              </a:rPr>
              <a:t> </a:t>
            </a:r>
            <a:r>
              <a:rPr sz="3200" spc="944" dirty="0">
                <a:latin typeface="휴먼아미체"/>
                <a:cs typeface="휴먼아미체"/>
              </a:rPr>
              <a:t>두었다가 </a:t>
            </a:r>
            <a:r>
              <a:rPr sz="4000" b="1" spc="-300" dirty="0">
                <a:latin typeface="나눔고딕 ExtraBold"/>
                <a:cs typeface="나눔고딕 ExtraBold"/>
              </a:rPr>
              <a:t>필요할</a:t>
            </a:r>
            <a:r>
              <a:rPr sz="4000" b="1" spc="-450" dirty="0">
                <a:latin typeface="나눔고딕 ExtraBold"/>
                <a:cs typeface="나눔고딕 ExtraBold"/>
              </a:rPr>
              <a:t> </a:t>
            </a:r>
            <a:r>
              <a:rPr sz="4000" b="1" spc="-300" dirty="0">
                <a:latin typeface="나눔고딕 ExtraBold"/>
                <a:cs typeface="나눔고딕 ExtraBold"/>
              </a:rPr>
              <a:t>때마다</a:t>
            </a:r>
            <a:r>
              <a:rPr sz="4000" b="1" spc="-405" dirty="0">
                <a:latin typeface="나눔고딕 ExtraBold"/>
                <a:cs typeface="나눔고딕 ExtraBold"/>
              </a:rPr>
              <a:t> </a:t>
            </a:r>
            <a:r>
              <a:rPr sz="4000" b="1" spc="-285" dirty="0">
                <a:latin typeface="나눔고딕 ExtraBold"/>
                <a:cs typeface="나눔고딕 ExtraBold"/>
              </a:rPr>
              <a:t>불러</a:t>
            </a:r>
            <a:r>
              <a:rPr sz="4000" b="1" spc="-425" dirty="0">
                <a:latin typeface="나눔고딕 ExtraBold"/>
                <a:cs typeface="나눔고딕 ExtraBold"/>
              </a:rPr>
              <a:t> </a:t>
            </a:r>
            <a:r>
              <a:rPr sz="4000" b="1" spc="370" dirty="0">
                <a:latin typeface="나눔고딕 ExtraBold"/>
                <a:cs typeface="나눔고딕 ExtraBold"/>
              </a:rPr>
              <a:t>사용</a:t>
            </a:r>
            <a:r>
              <a:rPr sz="3200" spc="370" dirty="0">
                <a:latin typeface="휴먼아미체"/>
                <a:cs typeface="휴먼아미체"/>
              </a:rPr>
              <a:t>하는</a:t>
            </a:r>
            <a:r>
              <a:rPr sz="3200" spc="-805" dirty="0">
                <a:latin typeface="휴먼아미체"/>
                <a:cs typeface="휴먼아미체"/>
              </a:rPr>
              <a:t> </a:t>
            </a:r>
            <a:r>
              <a:rPr sz="3200" spc="990" dirty="0">
                <a:latin typeface="휴먼아미체"/>
                <a:cs typeface="휴먼아미체"/>
              </a:rPr>
              <a:t>것</a:t>
            </a:r>
            <a:endParaRPr sz="3200">
              <a:latin typeface="휴먼아미체"/>
              <a:cs typeface="휴먼아미체"/>
            </a:endParaRPr>
          </a:p>
          <a:p>
            <a:pPr marL="433705" marR="5080">
              <a:lnSpc>
                <a:spcPct val="122300"/>
              </a:lnSpc>
              <a:spcBef>
                <a:spcPts val="2950"/>
              </a:spcBef>
            </a:pPr>
            <a:r>
              <a:rPr sz="2400" spc="-10" dirty="0">
                <a:latin typeface="한컴산뜻돋움"/>
                <a:cs typeface="한컴산뜻돋움"/>
              </a:rPr>
              <a:t>HTML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0" dirty="0">
                <a:latin typeface="휴먼아미체"/>
                <a:cs typeface="휴먼아미체"/>
              </a:rPr>
              <a:t>아니라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한글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문서에서도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자주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사용 </a:t>
            </a:r>
            <a:r>
              <a:rPr sz="2400" spc="650" dirty="0">
                <a:latin typeface="휴먼아미체"/>
                <a:cs typeface="휴먼아미체"/>
              </a:rPr>
              <a:t>매번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반복해서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지정할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필요가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없기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매우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편리</a:t>
            </a:r>
            <a:endParaRPr sz="2400">
              <a:latin typeface="휴먼아미체"/>
              <a:cs typeface="휴먼아미체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55908" y="5920662"/>
            <a:ext cx="232917" cy="232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19963B-3245-5250-31EA-0DC37CEA5535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스타일이란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506" y="1283516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스타일과</a:t>
            </a:r>
            <a:r>
              <a:rPr lang="en-US" altLang="ko-KR" b="1"/>
              <a:t> </a:t>
            </a:r>
            <a:r>
              <a:rPr lang="ko-KR" altLang="en-US" b="1"/>
              <a:t>스타일 시트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119" y="3454092"/>
            <a:ext cx="8791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문서의 내용과 상관없이 디자인만 바꿀 수 있다</a:t>
            </a:r>
            <a:r>
              <a:rPr lang="en-US" altLang="ko-KR" sz="140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내용과 디자인의 분리 </a:t>
            </a:r>
            <a:r>
              <a:rPr lang="en-US" altLang="ko-KR" sz="1400"/>
              <a:t>– </a:t>
            </a:r>
            <a:r>
              <a:rPr lang="ko-KR" altLang="en-US" sz="1400"/>
              <a:t>웹 표준의 시작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디자인에 영향 없이 내용 수정하거나 내용은 건드리지 않고 디자인만 바꾸는게 가능</a:t>
            </a:r>
            <a:endParaRPr lang="en-US" altLang="ko-KR" sz="140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>
                <a:hlinkClick r:id="rId2"/>
              </a:rPr>
              <a:t>CSS Zen Garden</a:t>
            </a:r>
            <a:r>
              <a:rPr lang="en-US" altLang="ko-KR" sz="1400"/>
              <a:t> </a:t>
            </a:r>
            <a:r>
              <a:rPr lang="ko-KR" altLang="en-US" sz="1400"/>
              <a:t>사이트 참고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다양한 기기에 맞춰 탄력적으로 바뀌는 문서를 만들 수 있다</a:t>
            </a:r>
            <a:r>
              <a:rPr lang="en-US" altLang="ko-KR" sz="140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내용은</a:t>
            </a:r>
            <a:r>
              <a:rPr lang="en-US" altLang="ko-KR" sz="1400"/>
              <a:t> </a:t>
            </a:r>
            <a:r>
              <a:rPr lang="ko-KR" altLang="en-US" sz="1400"/>
              <a:t>그대로 두고</a:t>
            </a:r>
            <a:r>
              <a:rPr lang="en-US" altLang="ko-KR" sz="1400"/>
              <a:t>, </a:t>
            </a:r>
            <a:r>
              <a:rPr lang="ko-KR" altLang="en-US" sz="1400"/>
              <a:t>프린터나 스마트폰 브라우저 등 다양한 기기에 맞는 레이아웃을 만들 수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528506" y="2887620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왜 스타일을 사용할까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528506" y="1809742"/>
            <a:ext cx="11190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스타일</a:t>
            </a:r>
            <a:r>
              <a:rPr lang="en-US" altLang="ko-KR" sz="1400"/>
              <a:t>(style) : HTML </a:t>
            </a:r>
            <a:r>
              <a:rPr lang="ko-KR" altLang="en-US" sz="1400"/>
              <a:t>문서에서 자주 사용하는 글꼴이나 색상</a:t>
            </a:r>
            <a:r>
              <a:rPr lang="en-US" altLang="ko-KR" sz="1400"/>
              <a:t>, </a:t>
            </a:r>
            <a:r>
              <a:rPr lang="ko-KR" altLang="en-US" sz="1400"/>
              <a:t>정렬</a:t>
            </a:r>
            <a:r>
              <a:rPr lang="en-US" altLang="ko-KR" sz="1400"/>
              <a:t>, </a:t>
            </a:r>
            <a:r>
              <a:rPr lang="ko-KR" altLang="en-US" sz="1400"/>
              <a:t>각 요소들의  배치 방법 등 문서의 겉모습을 결정짓는 내용들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스타일 시트</a:t>
            </a:r>
            <a:r>
              <a:rPr lang="en-US" altLang="ko-KR" sz="1400"/>
              <a:t>(style sheet) : </a:t>
            </a:r>
            <a:r>
              <a:rPr lang="ko-KR" altLang="en-US" sz="1400"/>
              <a:t>스타일을</a:t>
            </a:r>
            <a:r>
              <a:rPr lang="en-US" altLang="ko-KR" sz="1400"/>
              <a:t> </a:t>
            </a:r>
            <a:r>
              <a:rPr lang="ko-KR" altLang="en-US" sz="1400"/>
              <a:t>관리하기 쉽도록 한 군데 모아놓은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A0A93-EA9A-A88B-3EEE-E3D00A03E2C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스타일과 스타일 시트</a:t>
            </a:r>
          </a:p>
        </p:txBody>
      </p:sp>
    </p:spTree>
    <p:extLst>
      <p:ext uri="{BB962C8B-B14F-4D97-AF65-F5344CB8AC3E}">
        <p14:creationId xmlns:p14="http://schemas.microsoft.com/office/powerpoint/2010/main" val="103932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848" y="3272772"/>
            <a:ext cx="11731757" cy="35852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9043" y="4110765"/>
            <a:ext cx="1103503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9905">
              <a:lnSpc>
                <a:spcPct val="100000"/>
              </a:lnSpc>
            </a:pPr>
            <a:r>
              <a:rPr sz="28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&lt;BODY</a:t>
            </a: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STYLE="BACKGROUND-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COLOR:#60a7f0"&gt;</a:t>
            </a:r>
            <a:endParaRPr sz="2800" dirty="0">
              <a:latin typeface="한컴산뜻돋움"/>
              <a:cs typeface="한컴산뜻돋움"/>
            </a:endParaRPr>
          </a:p>
          <a:p>
            <a:pPr marL="509270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800" spc="-13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1055" dirty="0">
                <a:solidFill>
                  <a:srgbClr val="001F5F"/>
                </a:solidFill>
                <a:latin typeface="휴먼아미체"/>
                <a:cs typeface="휴먼아미체"/>
              </a:rPr>
              <a:t>파울로</a:t>
            </a:r>
            <a:r>
              <a:rPr sz="2800" spc="-53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80" dirty="0">
                <a:solidFill>
                  <a:srgbClr val="001F5F"/>
                </a:solidFill>
                <a:latin typeface="휴먼아미체"/>
                <a:cs typeface="휴먼아미체"/>
              </a:rPr>
              <a:t>코엘료의</a:t>
            </a:r>
            <a:r>
              <a:rPr sz="2800" spc="-5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685" dirty="0">
                <a:solidFill>
                  <a:srgbClr val="001F5F"/>
                </a:solidFill>
                <a:latin typeface="한컴산뜻돋움"/>
                <a:cs typeface="한컴산뜻돋움"/>
              </a:rPr>
              <a:t>'</a:t>
            </a:r>
            <a:r>
              <a:rPr sz="2800" spc="685" dirty="0">
                <a:solidFill>
                  <a:srgbClr val="001F5F"/>
                </a:solidFill>
                <a:latin typeface="휴먼아미체"/>
                <a:cs typeface="휴먼아미체"/>
              </a:rPr>
              <a:t>연금술사</a:t>
            </a:r>
            <a:r>
              <a:rPr sz="2800" spc="685" dirty="0">
                <a:solidFill>
                  <a:srgbClr val="001F5F"/>
                </a:solidFill>
                <a:latin typeface="한컴산뜻돋움"/>
                <a:cs typeface="한컴산뜻돋움"/>
              </a:rPr>
              <a:t>'</a:t>
            </a:r>
            <a:r>
              <a:rPr sz="2800" spc="-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800" dirty="0">
              <a:latin typeface="한컴산뜻돋움"/>
              <a:cs typeface="한컴산뜻돋움"/>
            </a:endParaRPr>
          </a:p>
          <a:p>
            <a:pPr marL="509270">
              <a:lnSpc>
                <a:spcPct val="100000"/>
              </a:lnSpc>
            </a:pPr>
            <a:r>
              <a:rPr sz="2800" dirty="0">
                <a:solidFill>
                  <a:srgbClr val="FF2020"/>
                </a:solidFill>
                <a:latin typeface="한컴산뜻돋움"/>
                <a:cs typeface="한컴산뜻돋움"/>
              </a:rPr>
              <a:t>&lt;P</a:t>
            </a:r>
            <a:r>
              <a:rPr sz="2800" spc="-90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8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STYLE="color:yellow;</a:t>
            </a:r>
            <a:r>
              <a:rPr sz="2800" spc="-75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FF2020"/>
                </a:solidFill>
                <a:latin typeface="한컴산뜻돋움"/>
                <a:cs typeface="한컴산뜻돋움"/>
              </a:rPr>
              <a:t>font-</a:t>
            </a:r>
            <a:r>
              <a:rPr sz="2800" dirty="0">
                <a:solidFill>
                  <a:srgbClr val="FF2020"/>
                </a:solidFill>
                <a:latin typeface="한컴산뜻돋움"/>
                <a:cs typeface="한컴산뜻돋움"/>
              </a:rPr>
              <a:t>size:30px;"&gt;</a:t>
            </a:r>
            <a:r>
              <a:rPr sz="2800" spc="-114" dirty="0">
                <a:solidFill>
                  <a:srgbClr val="FF2020"/>
                </a:solidFill>
                <a:latin typeface="한컴산뜻돋움"/>
                <a:cs typeface="한컴산뜻돋움"/>
              </a:rPr>
              <a:t> </a:t>
            </a:r>
            <a:r>
              <a:rPr sz="2800" spc="1025" dirty="0">
                <a:solidFill>
                  <a:srgbClr val="001F5F"/>
                </a:solidFill>
                <a:latin typeface="휴먼아미체"/>
                <a:cs typeface="휴먼아미체"/>
              </a:rPr>
              <a:t>연금술사</a:t>
            </a:r>
            <a:r>
              <a:rPr sz="2800" spc="-47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-20" dirty="0">
                <a:solidFill>
                  <a:srgbClr val="FF2020"/>
                </a:solidFill>
                <a:latin typeface="한컴산뜻돋움"/>
                <a:cs typeface="한컴산뜻돋움"/>
              </a:rPr>
              <a:t>&lt;/P&gt;</a:t>
            </a:r>
            <a:endParaRPr sz="2800" dirty="0">
              <a:latin typeface="한컴산뜻돋움"/>
              <a:cs typeface="한컴산뜻돋움"/>
            </a:endParaRPr>
          </a:p>
          <a:p>
            <a:pPr marL="509905">
              <a:lnSpc>
                <a:spcPct val="100000"/>
              </a:lnSpc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src="alchemist.jpg"&gt;</a:t>
            </a:r>
            <a:endParaRPr sz="2800" dirty="0">
              <a:latin typeface="한컴산뜻돋움"/>
              <a:cs typeface="한컴산뜻돋움"/>
            </a:endParaRPr>
          </a:p>
          <a:p>
            <a:pPr marL="509905">
              <a:lnSpc>
                <a:spcPct val="100000"/>
              </a:lnSpc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&lt;/BODY&gt;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4621C-7035-B958-3A01-D65277A7338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 시트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5E7D9-311F-47D8-FC2F-2C16E9BA8E5D}"/>
              </a:ext>
            </a:extLst>
          </p:cNvPr>
          <p:cNvSpPr txBox="1"/>
          <p:nvPr/>
        </p:nvSpPr>
        <p:spPr>
          <a:xfrm>
            <a:off x="412045" y="996621"/>
            <a:ext cx="4363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597BD-545E-CD25-F1A0-902B85017CE2}"/>
              </a:ext>
            </a:extLst>
          </p:cNvPr>
          <p:cNvSpPr txBox="1"/>
          <p:nvPr/>
        </p:nvSpPr>
        <p:spPr>
          <a:xfrm>
            <a:off x="457200" y="1626865"/>
            <a:ext cx="11334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다음 예제의 경우 첫 번째 &lt;</a:t>
            </a:r>
            <a:r>
              <a:rPr lang="ko-KR" altLang="en-US" dirty="0" err="1"/>
              <a:t>P</a:t>
            </a:r>
            <a:r>
              <a:rPr lang="ko-KR" altLang="en-US" dirty="0"/>
              <a:t>&gt; 태그 적용을 받는 텍스트는 기본 색상(검정색)의 기본 크기로 표시되지만 두 번째 &lt;</a:t>
            </a:r>
            <a:r>
              <a:rPr lang="ko-KR" altLang="en-US" dirty="0" err="1"/>
              <a:t>P</a:t>
            </a:r>
            <a:r>
              <a:rPr lang="ko-KR" altLang="en-US" dirty="0"/>
              <a:t>&gt; 태그 적용을 받는 텍스트는 STYLE 속성에 의해 노란색의 30 픽셀 크기로 표시된다. 이러한 방법은 각 태그마다 별도의 스타일을 정의하기 때문에 </a:t>
            </a:r>
            <a:r>
              <a:rPr lang="ko-KR" altLang="en-US" b="1" dirty="0">
                <a:solidFill>
                  <a:srgbClr val="FF0000"/>
                </a:solidFill>
              </a:rPr>
              <a:t>스타일 시트는 아니다</a:t>
            </a:r>
            <a:r>
              <a:rPr lang="ko-KR" altLang="en-US" dirty="0"/>
              <a:t>. 스타일 변경이 많지 않을 경우에는 이렇게 직접 태그 안에서 STYLE 속성을 사용하여 스타일을 정의할 수 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인라인시트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23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2870</Words>
  <Application>Microsoft Office PowerPoint</Application>
  <PresentationFormat>와이드스크린</PresentationFormat>
  <Paragraphs>321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7" baseType="lpstr">
      <vt:lpstr>D2Coding</vt:lpstr>
      <vt:lpstr>KoPubWorld돋움체 Bold</vt:lpstr>
      <vt:lpstr>TDc_SSiGothic 110</vt:lpstr>
      <vt:lpstr>TDc_SSiGothic 120</vt:lpstr>
      <vt:lpstr>TDc_SSiGothic 140</vt:lpstr>
      <vt:lpstr>나눔고딕</vt:lpstr>
      <vt:lpstr>나눔고딕 ExtraBold</vt:lpstr>
      <vt:lpstr>나눔스퀘어</vt:lpstr>
      <vt:lpstr>나눔스퀘어 Bold</vt:lpstr>
      <vt:lpstr>맑은 고딕</vt:lpstr>
      <vt:lpstr>한컴산뜻돋움</vt:lpstr>
      <vt:lpstr>휴먼아미체</vt:lpstr>
      <vt:lpstr>Arial</vt:lpstr>
      <vt:lpstr>Office 테마</vt:lpstr>
      <vt:lpstr>PowerPoint 프레젠테이션</vt:lpstr>
      <vt:lpstr>01[HTML+CSS+ JAVASCRIPT] HTML과 CSS</vt:lpstr>
      <vt:lpstr>PowerPoint 프레젠테이션</vt:lpstr>
      <vt:lpstr>PowerPoint 프레젠테이션</vt:lpstr>
      <vt:lpstr>01[HTML+CSS+ JAVASCRIPT] 스타일</vt:lpstr>
      <vt:lpstr>스타일(style)</vt:lpstr>
      <vt:lpstr>PowerPoint 프레젠테이션</vt:lpstr>
      <vt:lpstr>PowerPoint 프레젠테이션</vt:lpstr>
      <vt:lpstr>02[HTML+CSS+ JAVASCRIPT] 인라인시트</vt:lpstr>
      <vt:lpstr>스타일 시트(style sheet)</vt:lpstr>
      <vt:lpstr>PowerPoint 프레젠테이션</vt:lpstr>
      <vt:lpstr>PowerPoint 프레젠테이션</vt:lpstr>
      <vt:lpstr>02[HTML+CSS+ JAVASCRIPT] 내부스타일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외부스타일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05[HTML+CSS+ JAVASCRIPT] 우선순위</vt:lpstr>
      <vt:lpstr>캐스캐이딩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06[HTML+CSS+ JAVASCRIPT] 모듈접두사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36</cp:revision>
  <dcterms:created xsi:type="dcterms:W3CDTF">2023-02-26T07:55:58Z</dcterms:created>
  <dcterms:modified xsi:type="dcterms:W3CDTF">2023-05-17T06:49:11Z</dcterms:modified>
</cp:coreProperties>
</file>